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6" r:id="rId2"/>
    <p:sldId id="257" r:id="rId3"/>
    <p:sldId id="258" r:id="rId4"/>
    <p:sldId id="269" r:id="rId5"/>
    <p:sldId id="260" r:id="rId6"/>
    <p:sldId id="270" r:id="rId7"/>
    <p:sldId id="261" r:id="rId8"/>
    <p:sldId id="262" r:id="rId9"/>
    <p:sldId id="263" r:id="rId10"/>
    <p:sldId id="268" r:id="rId11"/>
    <p:sldId id="267" r:id="rId12"/>
    <p:sldId id="264" r:id="rId13"/>
    <p:sldId id="266" r:id="rId14"/>
    <p:sldId id="265"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3260"/>
    <a:srgbClr val="969FA7"/>
    <a:srgbClr val="4590B8"/>
    <a:srgbClr val="FF0000"/>
    <a:srgbClr val="4D14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79" autoAdjust="0"/>
    <p:restoredTop sz="95878"/>
  </p:normalViewPr>
  <p:slideViewPr>
    <p:cSldViewPr snapToGrid="0">
      <p:cViewPr varScale="1">
        <p:scale>
          <a:sx n="70" d="100"/>
          <a:sy n="70" d="100"/>
        </p:scale>
        <p:origin x="618" y="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ru-RU"/>
              <a:t>Образец заголовка</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a:t>Образец подзаголовка</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10/23/2017</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8273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ru-RU"/>
              <a:t>Образец заголовка</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4834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ru-RU"/>
              <a:t>Образец заголовка</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10/23/2017</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4152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ru-RU"/>
              <a:t>Образец заголовка</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10/23/2017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86753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ru-RU"/>
              <a:t>Образец заголовка</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a:t>Образец текста</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10/23/2017</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66118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ru-RU"/>
              <a:t>Образец заголовка</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10/23/2017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10611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ru-RU"/>
              <a:t>Образец заголовка</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10/23/2017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35685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10/23/2017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ru-RU"/>
              <a:t>Образец заголовка</a:t>
            </a:r>
            <a:endParaRPr lang="en-US" dirty="0"/>
          </a:p>
        </p:txBody>
      </p:sp>
    </p:spTree>
    <p:extLst>
      <p:ext uri="{BB962C8B-B14F-4D97-AF65-F5344CB8AC3E}">
        <p14:creationId xmlns:p14="http://schemas.microsoft.com/office/powerpoint/2010/main" val="294479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10/23/2017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34642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ru-RU"/>
              <a:t>Образец заголовка</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10/23/2017</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875108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ru-RU"/>
              <a:t>Образец заголовка</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a:t>Вставка рисунка</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a:t>Образец текста</a:t>
            </a:r>
          </a:p>
        </p:txBody>
      </p:sp>
      <p:sp>
        <p:nvSpPr>
          <p:cNvPr id="5" name="Date Placeholder 4"/>
          <p:cNvSpPr>
            <a:spLocks noGrp="1"/>
          </p:cNvSpPr>
          <p:nvPr>
            <p:ph type="dt" sz="half" idx="10"/>
          </p:nvPr>
        </p:nvSpPr>
        <p:spPr/>
        <p:txBody>
          <a:bodyPr/>
          <a:lstStyle/>
          <a:p>
            <a:fld id="{B61BEF0D-F0BB-DE4B-95CE-6DB70DBA9567}" type="datetimeFigureOut">
              <a:rPr lang="en-US" smtClean="0"/>
              <a:pPr/>
              <a:t>10/23/2017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120905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ru-RU"/>
              <a:t>Образец заголовка</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10/23/2017</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37950628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orpus.byu.edu/now/"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corpus.byu.edu/now/"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hyperlink" Target="https://ito.evnts.pw/materials/149/20643/" TargetMode="External"/><Relationship Id="rId4" Type="http://schemas.openxmlformats.org/officeDocument/2006/relationships/hyperlink" Target="http://ito.evnts.pw/materials/126/16338/"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hyperlink" Target="https://corpus.byu.edu/now/"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8F863D2E-93A9-4217-B071-12787A49AF26}"/>
              </a:ext>
            </a:extLst>
          </p:cNvPr>
          <p:cNvSpPr>
            <a:spLocks noGrp="1"/>
          </p:cNvSpPr>
          <p:nvPr>
            <p:ph type="ctrTitle"/>
          </p:nvPr>
        </p:nvSpPr>
        <p:spPr/>
        <p:txBody>
          <a:bodyPr>
            <a:normAutofit/>
          </a:bodyPr>
          <a:lstStyle/>
          <a:p>
            <a:r>
              <a:rPr lang="en-US" sz="6000" dirty="0">
                <a:solidFill>
                  <a:srgbClr val="1A3260"/>
                </a:solidFill>
              </a:rPr>
              <a:t>News of the web corpus</a:t>
            </a:r>
            <a:endParaRPr lang="ru-RU" sz="6000" dirty="0">
              <a:solidFill>
                <a:srgbClr val="1A3260"/>
              </a:solidFill>
            </a:endParaRPr>
          </a:p>
        </p:txBody>
      </p:sp>
      <p:sp>
        <p:nvSpPr>
          <p:cNvPr id="3" name="Подзаголовок 2">
            <a:extLst>
              <a:ext uri="{FF2B5EF4-FFF2-40B4-BE49-F238E27FC236}">
                <a16:creationId xmlns:a16="http://schemas.microsoft.com/office/drawing/2014/main" id="{0C732384-3682-4F8B-B4EE-96E762C7DC46}"/>
              </a:ext>
            </a:extLst>
          </p:cNvPr>
          <p:cNvSpPr>
            <a:spLocks noGrp="1"/>
          </p:cNvSpPr>
          <p:nvPr>
            <p:ph type="subTitle" idx="1"/>
          </p:nvPr>
        </p:nvSpPr>
        <p:spPr/>
        <p:txBody>
          <a:bodyPr>
            <a:normAutofit/>
          </a:bodyPr>
          <a:lstStyle/>
          <a:p>
            <a:r>
              <a:rPr lang="en-US" sz="2400" dirty="0">
                <a:solidFill>
                  <a:schemeClr val="accent2">
                    <a:lumMod val="60000"/>
                    <a:lumOff val="40000"/>
                  </a:schemeClr>
                </a:solidFill>
                <a:hlinkClick r:id="rId2"/>
              </a:rPr>
              <a:t>https://corpus.byu.edu/now/</a:t>
            </a:r>
            <a:endParaRPr lang="ru-RU" sz="2400" dirty="0">
              <a:solidFill>
                <a:schemeClr val="accent2">
                  <a:lumMod val="60000"/>
                  <a:lumOff val="40000"/>
                </a:schemeClr>
              </a:solidFill>
            </a:endParaRPr>
          </a:p>
        </p:txBody>
      </p:sp>
      <p:sp>
        <p:nvSpPr>
          <p:cNvPr id="4" name="Прямоугольник 3">
            <a:extLst>
              <a:ext uri="{FF2B5EF4-FFF2-40B4-BE49-F238E27FC236}">
                <a16:creationId xmlns:a16="http://schemas.microsoft.com/office/drawing/2014/main" id="{F0B0174B-C517-488D-B6A0-1D6C0C4097D9}"/>
              </a:ext>
            </a:extLst>
          </p:cNvPr>
          <p:cNvSpPr/>
          <p:nvPr/>
        </p:nvSpPr>
        <p:spPr>
          <a:xfrm>
            <a:off x="5607328" y="4549676"/>
            <a:ext cx="6096000" cy="2462213"/>
          </a:xfrm>
          <a:prstGeom prst="rect">
            <a:avLst/>
          </a:prstGeom>
        </p:spPr>
        <p:txBody>
          <a:bodyPr>
            <a:spAutoFit/>
          </a:bodyPr>
          <a:lstStyle/>
          <a:p>
            <a:pPr marL="88900" marR="88900"/>
            <a:endParaRPr lang="ru-RU" dirty="0"/>
          </a:p>
          <a:p>
            <a:pPr algn="r"/>
            <a:r>
              <a:rPr lang="ru-RU" sz="2000" b="1" i="1" dirty="0">
                <a:solidFill>
                  <a:schemeClr val="bg1"/>
                </a:solidFill>
                <a:latin typeface="Arial" pitchFamily="34" charset="0"/>
                <a:cs typeface="Arial" pitchFamily="34" charset="0"/>
              </a:rPr>
              <a:t>Подготовили:</a:t>
            </a:r>
            <a:br>
              <a:rPr lang="ru-RU" sz="2000" dirty="0"/>
            </a:br>
            <a:r>
              <a:rPr lang="ru-RU" sz="2000" dirty="0">
                <a:solidFill>
                  <a:srgbClr val="969FA7"/>
                </a:solidFill>
                <a:latin typeface="Arial" panose="020B0604020202020204" pitchFamily="34" charset="0"/>
              </a:rPr>
              <a:t>Ветошкина Арина</a:t>
            </a:r>
            <a:endParaRPr lang="ru-RU" sz="2000" dirty="0">
              <a:solidFill>
                <a:srgbClr val="969FA7"/>
              </a:solidFill>
            </a:endParaRPr>
          </a:p>
          <a:p>
            <a:pPr algn="r"/>
            <a:r>
              <a:rPr lang="ru-RU" sz="2000" dirty="0" err="1">
                <a:solidFill>
                  <a:srgbClr val="969FA7"/>
                </a:solidFill>
                <a:latin typeface="Arial" panose="020B0604020202020204" pitchFamily="34" charset="0"/>
              </a:rPr>
              <a:t>Гладышевская</a:t>
            </a:r>
            <a:r>
              <a:rPr lang="ru-RU" sz="2000" dirty="0">
                <a:solidFill>
                  <a:srgbClr val="969FA7"/>
                </a:solidFill>
                <a:latin typeface="Arial" panose="020B0604020202020204" pitchFamily="34" charset="0"/>
              </a:rPr>
              <a:t> Александра </a:t>
            </a:r>
            <a:endParaRPr lang="ru-RU" sz="2000" dirty="0">
              <a:solidFill>
                <a:srgbClr val="969FA7"/>
              </a:solidFill>
            </a:endParaRPr>
          </a:p>
          <a:p>
            <a:pPr algn="r"/>
            <a:r>
              <a:rPr lang="ru-RU" sz="2000" dirty="0">
                <a:solidFill>
                  <a:srgbClr val="969FA7"/>
                </a:solidFill>
                <a:latin typeface="Arial" panose="020B0604020202020204" pitchFamily="34" charset="0"/>
              </a:rPr>
              <a:t>Павлова Марина</a:t>
            </a:r>
            <a:endParaRPr lang="ru-RU" sz="2000" dirty="0">
              <a:solidFill>
                <a:srgbClr val="969FA7"/>
              </a:solidFill>
            </a:endParaRPr>
          </a:p>
          <a:p>
            <a:pPr algn="r"/>
            <a:r>
              <a:rPr lang="ru-RU" sz="2000" dirty="0">
                <a:solidFill>
                  <a:srgbClr val="969FA7"/>
                </a:solidFill>
                <a:latin typeface="Arial" panose="020B0604020202020204" pitchFamily="34" charset="0"/>
              </a:rPr>
              <a:t>Пономарева Полина </a:t>
            </a:r>
            <a:endParaRPr lang="ru-RU" sz="2000" dirty="0">
              <a:solidFill>
                <a:srgbClr val="969FA7"/>
              </a:solidFill>
            </a:endParaRPr>
          </a:p>
          <a:p>
            <a:br>
              <a:rPr lang="ru-RU" dirty="0"/>
            </a:br>
            <a:endParaRPr lang="ru-RU" dirty="0"/>
          </a:p>
        </p:txBody>
      </p:sp>
    </p:spTree>
    <p:extLst>
      <p:ext uri="{BB962C8B-B14F-4D97-AF65-F5344CB8AC3E}">
        <p14:creationId xmlns:p14="http://schemas.microsoft.com/office/powerpoint/2010/main" val="400711844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Изображение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8066" y="2079223"/>
            <a:ext cx="6855868" cy="4348872"/>
          </a:xfrm>
          <a:prstGeom prst="rect">
            <a:avLst/>
          </a:prstGeom>
        </p:spPr>
      </p:pic>
      <p:pic>
        <p:nvPicPr>
          <p:cNvPr id="6" name="Объект 5">
            <a:extLst>
              <a:ext uri="{FF2B5EF4-FFF2-40B4-BE49-F238E27FC236}">
                <a16:creationId xmlns:a16="http://schemas.microsoft.com/office/drawing/2014/main" id="{ED0F807C-3304-4E48-B18D-00590ECBAE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627" y="1789973"/>
            <a:ext cx="10332747" cy="5157705"/>
          </a:xfrm>
          <a:prstGeom prst="rect">
            <a:avLst/>
          </a:prstGeom>
        </p:spPr>
      </p:pic>
      <p:sp>
        <p:nvSpPr>
          <p:cNvPr id="5" name="Заголовок 1">
            <a:extLst>
              <a:ext uri="{FF2B5EF4-FFF2-40B4-BE49-F238E27FC236}">
                <a16:creationId xmlns:a16="http://schemas.microsoft.com/office/drawing/2014/main" id="{DB7484C7-6785-4D0F-BB4D-88A66951A831}"/>
              </a:ext>
            </a:extLst>
          </p:cNvPr>
          <p:cNvSpPr>
            <a:spLocks noGrp="1"/>
          </p:cNvSpPr>
          <p:nvPr>
            <p:ph type="title"/>
          </p:nvPr>
        </p:nvSpPr>
        <p:spPr>
          <a:xfrm>
            <a:off x="581192" y="702156"/>
            <a:ext cx="6474701" cy="1013800"/>
          </a:xfrm>
        </p:spPr>
        <p:txBody>
          <a:bodyPr>
            <a:normAutofit/>
          </a:bodyPr>
          <a:lstStyle/>
          <a:p>
            <a:r>
              <a:rPr lang="ru-RU" sz="4800" dirty="0"/>
              <a:t>Примеры запросов</a:t>
            </a:r>
          </a:p>
        </p:txBody>
      </p:sp>
      <p:sp>
        <p:nvSpPr>
          <p:cNvPr id="2" name="TextBox 1">
            <a:extLst>
              <a:ext uri="{FF2B5EF4-FFF2-40B4-BE49-F238E27FC236}">
                <a16:creationId xmlns:a16="http://schemas.microsoft.com/office/drawing/2014/main" id="{E08B24C9-7B19-4649-BC23-2D61B7E3DB1E}"/>
              </a:ext>
            </a:extLst>
          </p:cNvPr>
          <p:cNvSpPr txBox="1"/>
          <p:nvPr/>
        </p:nvSpPr>
        <p:spPr>
          <a:xfrm>
            <a:off x="8993874" y="1429799"/>
            <a:ext cx="4735774" cy="646331"/>
          </a:xfrm>
          <a:prstGeom prst="rect">
            <a:avLst/>
          </a:prstGeom>
          <a:noFill/>
        </p:spPr>
        <p:txBody>
          <a:bodyPr wrap="square" rtlCol="0">
            <a:spAutoFit/>
          </a:bodyPr>
          <a:lstStyle/>
          <a:p>
            <a:r>
              <a:rPr lang="en-US" dirty="0">
                <a:solidFill>
                  <a:schemeClr val="accent2">
                    <a:lumMod val="60000"/>
                    <a:lumOff val="40000"/>
                  </a:schemeClr>
                </a:solidFill>
                <a:hlinkClick r:id="rId4"/>
              </a:rPr>
              <a:t>https://corpus.byu.edu/now/</a:t>
            </a:r>
            <a:endParaRPr lang="ru-RU" dirty="0">
              <a:solidFill>
                <a:schemeClr val="accent2">
                  <a:lumMod val="60000"/>
                  <a:lumOff val="40000"/>
                </a:schemeClr>
              </a:solidFill>
            </a:endParaRPr>
          </a:p>
          <a:p>
            <a:endParaRPr lang="ru-RU" dirty="0"/>
          </a:p>
        </p:txBody>
      </p:sp>
    </p:spTree>
    <p:extLst>
      <p:ext uri="{BB962C8B-B14F-4D97-AF65-F5344CB8AC3E}">
        <p14:creationId xmlns:p14="http://schemas.microsoft.com/office/powerpoint/2010/main" val="174248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9"/>
                                        </p:tgtEl>
                                      </p:cBhvr>
                                    </p:animEffect>
                                    <p:anim calcmode="lin" valueType="num">
                                      <p:cBhvr>
                                        <p:cTn id="7" dur="1000"/>
                                        <p:tgtEl>
                                          <p:spTgt spid="9"/>
                                        </p:tgtEl>
                                        <p:attrNameLst>
                                          <p:attrName>ppt_x</p:attrName>
                                        </p:attrNameLst>
                                      </p:cBhvr>
                                      <p:tavLst>
                                        <p:tav tm="0">
                                          <p:val>
                                            <p:strVal val="ppt_x"/>
                                          </p:val>
                                        </p:tav>
                                        <p:tav tm="100000">
                                          <p:val>
                                            <p:strVal val="ppt_x"/>
                                          </p:val>
                                        </p:tav>
                                      </p:tavLst>
                                    </p:anim>
                                    <p:anim calcmode="lin" valueType="num">
                                      <p:cBhvr>
                                        <p:cTn id="8" dur="1000"/>
                                        <p:tgtEl>
                                          <p:spTgt spid="9"/>
                                        </p:tgtEl>
                                        <p:attrNameLst>
                                          <p:attrName>ppt_y</p:attrName>
                                        </p:attrNameLst>
                                      </p:cBhvr>
                                      <p:tavLst>
                                        <p:tav tm="0">
                                          <p:val>
                                            <p:strVal val="ppt_y"/>
                                          </p:val>
                                        </p:tav>
                                        <p:tav tm="100000">
                                          <p:val>
                                            <p:strVal val="ppt_y+.1"/>
                                          </p:val>
                                        </p:tav>
                                      </p:tavLst>
                                    </p:anim>
                                    <p:set>
                                      <p:cBhvr>
                                        <p:cTn id="9" dur="1" fill="hold">
                                          <p:stCondLst>
                                            <p:cond delay="999"/>
                                          </p:stCondLst>
                                        </p:cTn>
                                        <p:tgtEl>
                                          <p:spTgt spid="9"/>
                                        </p:tgtEl>
                                        <p:attrNameLst>
                                          <p:attrName>style.visibility</p:attrName>
                                        </p:attrNameLst>
                                      </p:cBhvr>
                                      <p:to>
                                        <p:strVal val="hidden"/>
                                      </p:to>
                                    </p:set>
                                  </p:childTnLst>
                                </p:cTn>
                              </p:par>
                              <p:par>
                                <p:cTn id="10" presetID="42" presetClass="entr" presetSubtype="0" fill="hold" nodeType="with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AD4B4B19-CF4E-4DA5-B06C-88121F055C35}"/>
              </a:ext>
            </a:extLst>
          </p:cNvPr>
          <p:cNvSpPr>
            <a:spLocks noGrp="1"/>
          </p:cNvSpPr>
          <p:nvPr>
            <p:ph type="title"/>
          </p:nvPr>
        </p:nvSpPr>
        <p:spPr/>
        <p:txBody>
          <a:bodyPr>
            <a:normAutofit/>
          </a:bodyPr>
          <a:lstStyle/>
          <a:p>
            <a:r>
              <a:rPr lang="ru-RU" sz="4800" dirty="0"/>
              <a:t>Сферы использования корпуса</a:t>
            </a:r>
          </a:p>
        </p:txBody>
      </p:sp>
      <p:sp>
        <p:nvSpPr>
          <p:cNvPr id="3" name="Объект 2">
            <a:extLst>
              <a:ext uri="{FF2B5EF4-FFF2-40B4-BE49-F238E27FC236}">
                <a16:creationId xmlns:a16="http://schemas.microsoft.com/office/drawing/2014/main" id="{7A399807-2F92-42CB-830C-009C96D86B84}"/>
              </a:ext>
            </a:extLst>
          </p:cNvPr>
          <p:cNvSpPr>
            <a:spLocks noGrp="1"/>
          </p:cNvSpPr>
          <p:nvPr>
            <p:ph idx="1"/>
          </p:nvPr>
        </p:nvSpPr>
        <p:spPr>
          <a:xfrm>
            <a:off x="3656275" y="2180496"/>
            <a:ext cx="4879450" cy="4117273"/>
          </a:xfrm>
        </p:spPr>
        <p:txBody>
          <a:bodyPr>
            <a:normAutofit/>
          </a:bodyPr>
          <a:lstStyle/>
          <a:p>
            <a:r>
              <a:rPr lang="ru-RU" sz="2400" dirty="0"/>
              <a:t>Лингвистические исследования </a:t>
            </a:r>
          </a:p>
          <a:p>
            <a:r>
              <a:rPr lang="ru-RU" sz="2400" dirty="0"/>
              <a:t>Социологические исследования</a:t>
            </a:r>
          </a:p>
          <a:p>
            <a:r>
              <a:rPr lang="ru-RU" sz="2400" dirty="0"/>
              <a:t>Политология</a:t>
            </a:r>
          </a:p>
          <a:p>
            <a:r>
              <a:rPr lang="en-US" sz="2400" dirty="0"/>
              <a:t>PR-</a:t>
            </a:r>
            <a:r>
              <a:rPr lang="ru-RU" sz="2400" dirty="0"/>
              <a:t>менеджмент</a:t>
            </a:r>
          </a:p>
          <a:p>
            <a:r>
              <a:rPr lang="ru-RU" sz="2400" dirty="0"/>
              <a:t>…</a:t>
            </a:r>
          </a:p>
        </p:txBody>
      </p:sp>
      <p:pic>
        <p:nvPicPr>
          <p:cNvPr id="4" name="Рисунок 3">
            <a:extLst>
              <a:ext uri="{FF2B5EF4-FFF2-40B4-BE49-F238E27FC236}">
                <a16:creationId xmlns:a16="http://schemas.microsoft.com/office/drawing/2014/main" id="{F636C417-24E2-488E-9DD5-2FB4B8331CD2}"/>
              </a:ext>
            </a:extLst>
          </p:cNvPr>
          <p:cNvPicPr>
            <a:picLocks noChangeAspect="1"/>
          </p:cNvPicPr>
          <p:nvPr/>
        </p:nvPicPr>
        <p:blipFill>
          <a:blip r:embed="rId2"/>
          <a:stretch>
            <a:fillRect/>
          </a:stretch>
        </p:blipFill>
        <p:spPr>
          <a:xfrm>
            <a:off x="7657" y="341914"/>
            <a:ext cx="12184343" cy="6174173"/>
          </a:xfrm>
          <a:prstGeom prst="rect">
            <a:avLst/>
          </a:prstGeom>
        </p:spPr>
      </p:pic>
      <p:pic>
        <p:nvPicPr>
          <p:cNvPr id="5" name="Рисунок 4">
            <a:extLst>
              <a:ext uri="{FF2B5EF4-FFF2-40B4-BE49-F238E27FC236}">
                <a16:creationId xmlns:a16="http://schemas.microsoft.com/office/drawing/2014/main" id="{A1467BDE-5224-44D3-82ED-D7592EEDA951}"/>
              </a:ext>
            </a:extLst>
          </p:cNvPr>
          <p:cNvPicPr>
            <a:picLocks noChangeAspect="1"/>
          </p:cNvPicPr>
          <p:nvPr/>
        </p:nvPicPr>
        <p:blipFill>
          <a:blip r:embed="rId3"/>
          <a:stretch>
            <a:fillRect/>
          </a:stretch>
        </p:blipFill>
        <p:spPr>
          <a:xfrm>
            <a:off x="5602310" y="1290297"/>
            <a:ext cx="6589690" cy="4155834"/>
          </a:xfrm>
          <a:prstGeom prst="rect">
            <a:avLst/>
          </a:prstGeom>
        </p:spPr>
      </p:pic>
      <p:sp>
        <p:nvSpPr>
          <p:cNvPr id="6" name="TextBox 5">
            <a:extLst>
              <a:ext uri="{FF2B5EF4-FFF2-40B4-BE49-F238E27FC236}">
                <a16:creationId xmlns:a16="http://schemas.microsoft.com/office/drawing/2014/main" id="{B9714038-C97D-49A8-9024-4F5D1ABBECB8}"/>
              </a:ext>
            </a:extLst>
          </p:cNvPr>
          <p:cNvSpPr txBox="1"/>
          <p:nvPr/>
        </p:nvSpPr>
        <p:spPr>
          <a:xfrm>
            <a:off x="109182" y="2107371"/>
            <a:ext cx="11873552" cy="3785652"/>
          </a:xfrm>
          <a:prstGeom prst="rect">
            <a:avLst/>
          </a:prstGeom>
          <a:noFill/>
        </p:spPr>
        <p:txBody>
          <a:bodyPr wrap="square" rtlCol="0">
            <a:spAutoFit/>
          </a:bodyPr>
          <a:lstStyle/>
          <a:p>
            <a:pPr algn="just"/>
            <a:r>
              <a:rPr lang="ru-RU" sz="2000" dirty="0"/>
              <a:t>Карагодина С. Ю. ИКТ ТЕХНОЛОГИИ НА УРОКАХ АНГЛИЙСКОГО ЯЗЫКА. ВОСПИТАНИЕ КОММУНИКАТИВНОЙ КОМПЕТЕНЦИИ СРЕДСТВАМИ ИНТЕРНЕТ РЕСУРСОВ. (НАБЛЮДЕНИЯ ИЗ ОПЫТА РАБОТЫ) ICT TECHNOLOGIES AT ENGLISH LESSONS. UPBRINGING COMMUNICATIVE COMPETENCE WITH INTERNET RESOURCES (OBSERVATIONS FR // XIII Южно-Российская межрегиональная научно-практическая конференция-выставка "Информационные технологии в образовании" (дата публикации 14.11.2013) [Электронный ресурс] </a:t>
            </a:r>
            <a:r>
              <a:rPr lang="ru-RU" sz="2000" u="sng" dirty="0">
                <a:hlinkClick r:id="rId4"/>
              </a:rPr>
              <a:t>URL: http://ito.evnts.pw/materials/126/16338/ </a:t>
            </a:r>
            <a:endParaRPr lang="en-US" sz="2000" u="sng" dirty="0"/>
          </a:p>
          <a:p>
            <a:pPr algn="just"/>
            <a:endParaRPr lang="ru-RU" sz="2000" dirty="0"/>
          </a:p>
          <a:p>
            <a:r>
              <a:rPr lang="ru-RU" sz="2000" dirty="0" err="1"/>
              <a:t>Иванча</a:t>
            </a:r>
            <a:r>
              <a:rPr lang="ru-RU" sz="2000" dirty="0"/>
              <a:t> А. В. ИСПОЛЬЗОВАНИЕ ДАННЫХ ЯЗЫКОВЫХ КОРПУСОВ НА ЗАНЯТИЯХ ПО ИНОСТРАННОМУ ЯЗЫКУ В ВЫСШЕЙ ШКОЛЕ (НА ПРИМЕРЕ ИСПОЛЬЗОВАНИЯ NOW CORPUS (NEWS ON THE WEB) // VIII ВСЕРОССИЙСКАЯ (С МЕЖДУНАРОДНЫМ УЧАСТИЕМ) НАУЧНО-ПРАКТИЧЕСКАЯ КОНФЕРЕНЦИЯ «ИНФОРМАЦИОННЫЕ ТЕХНОЛОГИИ В ОБРАЗОВАНИИ» («ИТО-Саратов-2016») (дата публикации 02.11.2016) [Электронный ресурс] URL: </a:t>
            </a:r>
            <a:r>
              <a:rPr lang="ru-RU" sz="2000" dirty="0">
                <a:hlinkClick r:id="rId5"/>
              </a:rPr>
              <a:t>http://ito.evnts.pw/materials/149/20643/</a:t>
            </a:r>
            <a:endParaRPr lang="ru-RU" sz="2000" dirty="0"/>
          </a:p>
        </p:txBody>
      </p:sp>
    </p:spTree>
    <p:extLst>
      <p:ext uri="{BB962C8B-B14F-4D97-AF65-F5344CB8AC3E}">
        <p14:creationId xmlns:p14="http://schemas.microsoft.com/office/powerpoint/2010/main" val="2396190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4"/>
                                        </p:tgtEl>
                                      </p:cBhvr>
                                    </p:animEffect>
                                    <p:set>
                                      <p:cBhvr>
                                        <p:cTn id="15" dur="1" fill="hold">
                                          <p:stCondLst>
                                            <p:cond delay="499"/>
                                          </p:stCondLst>
                                        </p:cTn>
                                        <p:tgtEl>
                                          <p:spTgt spid="4"/>
                                        </p:tgtEl>
                                        <p:attrNameLst>
                                          <p:attrName>style.visibility</p:attrName>
                                        </p:attrNameLst>
                                      </p:cBhvr>
                                      <p:to>
                                        <p:strVal val="hidden"/>
                                      </p:to>
                                    </p:set>
                                  </p:childTnLst>
                                </p:cTn>
                              </p:par>
                              <p:par>
                                <p:cTn id="16" presetID="10" presetClass="exit" presetSubtype="0" fill="hold" nodeType="withEffect">
                                  <p:stCondLst>
                                    <p:cond delay="0"/>
                                  </p:stCondLst>
                                  <p:childTnLst>
                                    <p:animEffect transition="out" filter="fade">
                                      <p:cBhvr>
                                        <p:cTn id="17" dur="500"/>
                                        <p:tgtEl>
                                          <p:spTgt spid="5"/>
                                        </p:tgtEl>
                                      </p:cBhvr>
                                    </p:animEffect>
                                    <p:set>
                                      <p:cBhvr>
                                        <p:cTn id="18" dur="1" fill="hold">
                                          <p:stCondLst>
                                            <p:cond delay="499"/>
                                          </p:stCondLst>
                                        </p:cTn>
                                        <p:tgtEl>
                                          <p:spTgt spid="5"/>
                                        </p:tgtEl>
                                        <p:attrNameLst>
                                          <p:attrName>style.visibility</p:attrName>
                                        </p:attrNameLst>
                                      </p:cBhvr>
                                      <p:to>
                                        <p:strVal val="hidden"/>
                                      </p:to>
                                    </p:set>
                                  </p:childTnLst>
                                </p:cTn>
                              </p:par>
                              <p:par>
                                <p:cTn id="19" presetID="10" presetClass="exit" presetSubtype="0" fill="hold" grpId="0" nodeType="withEffect">
                                  <p:stCondLst>
                                    <p:cond delay="0"/>
                                  </p:stCondLst>
                                  <p:childTnLst>
                                    <p:animEffect transition="out" filter="fade">
                                      <p:cBhvr>
                                        <p:cTn id="20" dur="500"/>
                                        <p:tgtEl>
                                          <p:spTgt spid="3">
                                            <p:txEl>
                                              <p:pRg st="0" end="0"/>
                                            </p:txEl>
                                          </p:spTgt>
                                        </p:tgtEl>
                                      </p:cBhvr>
                                    </p:animEffect>
                                    <p:set>
                                      <p:cBhvr>
                                        <p:cTn id="21" dur="1" fill="hold">
                                          <p:stCondLst>
                                            <p:cond delay="499"/>
                                          </p:stCondLst>
                                        </p:cTn>
                                        <p:tgtEl>
                                          <p:spTgt spid="3">
                                            <p:txEl>
                                              <p:pRg st="0" end="0"/>
                                            </p:txEl>
                                          </p:spTgt>
                                        </p:tgtEl>
                                        <p:attrNameLst>
                                          <p:attrName>style.visibility</p:attrName>
                                        </p:attrNameLst>
                                      </p:cBhvr>
                                      <p:to>
                                        <p:strVal val="hidden"/>
                                      </p:to>
                                    </p:set>
                                  </p:childTnLst>
                                </p:cTn>
                              </p:par>
                              <p:par>
                                <p:cTn id="22" presetID="10" presetClass="exit" presetSubtype="0" fill="hold" grpId="0" nodeType="withEffect">
                                  <p:stCondLst>
                                    <p:cond delay="0"/>
                                  </p:stCondLst>
                                  <p:childTnLst>
                                    <p:animEffect transition="out" filter="fade">
                                      <p:cBhvr>
                                        <p:cTn id="23" dur="500"/>
                                        <p:tgtEl>
                                          <p:spTgt spid="3">
                                            <p:txEl>
                                              <p:pRg st="1" end="1"/>
                                            </p:txEl>
                                          </p:spTgt>
                                        </p:tgtEl>
                                      </p:cBhvr>
                                    </p:animEffect>
                                    <p:set>
                                      <p:cBhvr>
                                        <p:cTn id="24" dur="1" fill="hold">
                                          <p:stCondLst>
                                            <p:cond delay="499"/>
                                          </p:stCondLst>
                                        </p:cTn>
                                        <p:tgtEl>
                                          <p:spTgt spid="3">
                                            <p:txEl>
                                              <p:pRg st="1" end="1"/>
                                            </p:txEl>
                                          </p:spTgt>
                                        </p:tgtEl>
                                        <p:attrNameLst>
                                          <p:attrName>style.visibility</p:attrName>
                                        </p:attrNameLst>
                                      </p:cBhvr>
                                      <p:to>
                                        <p:strVal val="hidden"/>
                                      </p:to>
                                    </p:set>
                                  </p:childTnLst>
                                </p:cTn>
                              </p:par>
                              <p:par>
                                <p:cTn id="25" presetID="10" presetClass="exit" presetSubtype="0" fill="hold" grpId="0" nodeType="withEffect">
                                  <p:stCondLst>
                                    <p:cond delay="0"/>
                                  </p:stCondLst>
                                  <p:childTnLst>
                                    <p:animEffect transition="out" filter="fade">
                                      <p:cBhvr>
                                        <p:cTn id="26" dur="500"/>
                                        <p:tgtEl>
                                          <p:spTgt spid="3">
                                            <p:txEl>
                                              <p:pRg st="2" end="2"/>
                                            </p:txEl>
                                          </p:spTgt>
                                        </p:tgtEl>
                                      </p:cBhvr>
                                    </p:animEffect>
                                    <p:set>
                                      <p:cBhvr>
                                        <p:cTn id="27" dur="1" fill="hold">
                                          <p:stCondLst>
                                            <p:cond delay="499"/>
                                          </p:stCondLst>
                                        </p:cTn>
                                        <p:tgtEl>
                                          <p:spTgt spid="3">
                                            <p:txEl>
                                              <p:pRg st="2" end="2"/>
                                            </p:txEl>
                                          </p:spTgt>
                                        </p:tgtEl>
                                        <p:attrNameLst>
                                          <p:attrName>style.visibility</p:attrName>
                                        </p:attrNameLst>
                                      </p:cBhvr>
                                      <p:to>
                                        <p:strVal val="hidden"/>
                                      </p:to>
                                    </p:set>
                                  </p:childTnLst>
                                </p:cTn>
                              </p:par>
                              <p:par>
                                <p:cTn id="28" presetID="10" presetClass="exit" presetSubtype="0" fill="hold" grpId="0" nodeType="withEffect">
                                  <p:stCondLst>
                                    <p:cond delay="0"/>
                                  </p:stCondLst>
                                  <p:childTnLst>
                                    <p:animEffect transition="out" filter="fade">
                                      <p:cBhvr>
                                        <p:cTn id="29" dur="500"/>
                                        <p:tgtEl>
                                          <p:spTgt spid="3">
                                            <p:txEl>
                                              <p:pRg st="3" end="3"/>
                                            </p:txEl>
                                          </p:spTgt>
                                        </p:tgtEl>
                                      </p:cBhvr>
                                    </p:animEffect>
                                    <p:set>
                                      <p:cBhvr>
                                        <p:cTn id="30" dur="1" fill="hold">
                                          <p:stCondLst>
                                            <p:cond delay="499"/>
                                          </p:stCondLst>
                                        </p:cTn>
                                        <p:tgtEl>
                                          <p:spTgt spid="3">
                                            <p:txEl>
                                              <p:pRg st="3" end="3"/>
                                            </p:txEl>
                                          </p:spTgt>
                                        </p:tgtEl>
                                        <p:attrNameLst>
                                          <p:attrName>style.visibility</p:attrName>
                                        </p:attrNameLst>
                                      </p:cBhvr>
                                      <p:to>
                                        <p:strVal val="hidden"/>
                                      </p:to>
                                    </p:set>
                                  </p:childTnLst>
                                </p:cTn>
                              </p:par>
                              <p:par>
                                <p:cTn id="31" presetID="10" presetClass="exit" presetSubtype="0" fill="hold" grpId="0" nodeType="withEffect">
                                  <p:stCondLst>
                                    <p:cond delay="0"/>
                                  </p:stCondLst>
                                  <p:childTnLst>
                                    <p:animEffect transition="out" filter="fade">
                                      <p:cBhvr>
                                        <p:cTn id="32" dur="500"/>
                                        <p:tgtEl>
                                          <p:spTgt spid="3">
                                            <p:txEl>
                                              <p:pRg st="4" end="4"/>
                                            </p:txEl>
                                          </p:spTgt>
                                        </p:tgtEl>
                                      </p:cBhvr>
                                    </p:animEffect>
                                    <p:set>
                                      <p:cBhvr>
                                        <p:cTn id="33" dur="1" fill="hold">
                                          <p:stCondLst>
                                            <p:cond delay="499"/>
                                          </p:stCondLst>
                                        </p:cTn>
                                        <p:tgtEl>
                                          <p:spTgt spid="3">
                                            <p:txEl>
                                              <p:pRg st="4" end="4"/>
                                            </p:txEl>
                                          </p:spTgt>
                                        </p:tgtEl>
                                        <p:attrNameLst>
                                          <p:attrName>style.visibility</p:attrName>
                                        </p:attrNameLst>
                                      </p:cBhvr>
                                      <p:to>
                                        <p:strVal val="hidden"/>
                                      </p:to>
                                    </p:set>
                                  </p:childTnLst>
                                </p:cTn>
                              </p:par>
                              <p:par>
                                <p:cTn id="34" presetID="6" presetClass="entr" presetSubtype="16"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animEffect transition="in" filter="circle(in)">
                                      <p:cBhvr>
                                        <p:cTn id="36"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FDCD8D22-CDAC-47AB-8C61-DE5B771F27FB}"/>
              </a:ext>
            </a:extLst>
          </p:cNvPr>
          <p:cNvSpPr>
            <a:spLocks noGrp="1"/>
          </p:cNvSpPr>
          <p:nvPr>
            <p:ph type="title"/>
          </p:nvPr>
        </p:nvSpPr>
        <p:spPr/>
        <p:txBody>
          <a:bodyPr>
            <a:normAutofit/>
          </a:bodyPr>
          <a:lstStyle/>
          <a:p>
            <a:r>
              <a:rPr lang="ru-RU" sz="4800" dirty="0"/>
              <a:t>Достоинства и недостатки</a:t>
            </a:r>
          </a:p>
        </p:txBody>
      </p:sp>
      <p:graphicFrame>
        <p:nvGraphicFramePr>
          <p:cNvPr id="5" name="Объект 4">
            <a:extLst>
              <a:ext uri="{FF2B5EF4-FFF2-40B4-BE49-F238E27FC236}">
                <a16:creationId xmlns:a16="http://schemas.microsoft.com/office/drawing/2014/main" id="{AE6D27F3-1772-4BD2-968E-D4471A5423A3}"/>
              </a:ext>
            </a:extLst>
          </p:cNvPr>
          <p:cNvGraphicFramePr>
            <a:graphicFrameLocks noGrp="1"/>
          </p:cNvGraphicFramePr>
          <p:nvPr>
            <p:ph idx="1"/>
            <p:extLst>
              <p:ext uri="{D42A27DB-BD31-4B8C-83A1-F6EECF244321}">
                <p14:modId xmlns:p14="http://schemas.microsoft.com/office/powerpoint/2010/main" val="2445626725"/>
              </p:ext>
            </p:extLst>
          </p:nvPr>
        </p:nvGraphicFramePr>
        <p:xfrm>
          <a:off x="416416" y="1798184"/>
          <a:ext cx="11329116" cy="4670160"/>
        </p:xfrm>
        <a:graphic>
          <a:graphicData uri="http://schemas.openxmlformats.org/drawingml/2006/table">
            <a:tbl>
              <a:tblPr>
                <a:tableStyleId>{5C22544A-7EE6-4342-B048-85BDC9FD1C3A}</a:tableStyleId>
              </a:tblPr>
              <a:tblGrid>
                <a:gridCol w="5664558">
                  <a:extLst>
                    <a:ext uri="{9D8B030D-6E8A-4147-A177-3AD203B41FA5}">
                      <a16:colId xmlns:a16="http://schemas.microsoft.com/office/drawing/2014/main" val="1893052285"/>
                    </a:ext>
                  </a:extLst>
                </a:gridCol>
                <a:gridCol w="5664558">
                  <a:extLst>
                    <a:ext uri="{9D8B030D-6E8A-4147-A177-3AD203B41FA5}">
                      <a16:colId xmlns:a16="http://schemas.microsoft.com/office/drawing/2014/main" val="2151149280"/>
                    </a:ext>
                  </a:extLst>
                </a:gridCol>
              </a:tblGrid>
              <a:tr h="406735">
                <a:tc>
                  <a:txBody>
                    <a:bodyPr/>
                    <a:lstStyle/>
                    <a:p>
                      <a:pPr algn="ctr">
                        <a:lnSpc>
                          <a:spcPct val="115000"/>
                        </a:lnSpc>
                        <a:spcAft>
                          <a:spcPts val="0"/>
                        </a:spcAft>
                      </a:pPr>
                      <a:r>
                        <a:rPr lang="ru-RU" sz="2400" b="1" dirty="0">
                          <a:solidFill>
                            <a:srgbClr val="1A3260"/>
                          </a:solidFill>
                          <a:effectLst/>
                        </a:rPr>
                        <a:t>Плюсы</a:t>
                      </a:r>
                      <a:endParaRPr lang="ru-RU" sz="2400" b="1" dirty="0">
                        <a:solidFill>
                          <a:srgbClr val="1A3260"/>
                        </a:solidFill>
                        <a:effectLst/>
                        <a:latin typeface="Arial" panose="020B0604020202020204" pitchFamily="34" charset="0"/>
                        <a:ea typeface="Arial" panose="020B0604020202020204" pitchFamily="34" charset="0"/>
                      </a:endParaRPr>
                    </a:p>
                  </a:txBody>
                  <a:tcPr marL="49227" marR="49227" marT="49227" marB="49227"/>
                </a:tc>
                <a:tc>
                  <a:txBody>
                    <a:bodyPr/>
                    <a:lstStyle/>
                    <a:p>
                      <a:pPr algn="ctr">
                        <a:lnSpc>
                          <a:spcPct val="115000"/>
                        </a:lnSpc>
                        <a:spcAft>
                          <a:spcPts val="0"/>
                        </a:spcAft>
                      </a:pPr>
                      <a:r>
                        <a:rPr lang="ru-RU" sz="2400" b="1" dirty="0">
                          <a:solidFill>
                            <a:srgbClr val="1A3260"/>
                          </a:solidFill>
                          <a:effectLst/>
                        </a:rPr>
                        <a:t>Минусы</a:t>
                      </a:r>
                      <a:endParaRPr lang="ru-RU" sz="2400" b="1" dirty="0">
                        <a:solidFill>
                          <a:srgbClr val="1A3260"/>
                        </a:solidFill>
                        <a:effectLst/>
                        <a:latin typeface="Arial" panose="020B0604020202020204" pitchFamily="34" charset="0"/>
                        <a:ea typeface="Arial" panose="020B0604020202020204" pitchFamily="34" charset="0"/>
                      </a:endParaRPr>
                    </a:p>
                  </a:txBody>
                  <a:tcPr marL="49227" marR="49227" marT="49227" marB="49227"/>
                </a:tc>
                <a:extLst>
                  <a:ext uri="{0D108BD9-81ED-4DB2-BD59-A6C34878D82A}">
                    <a16:rowId xmlns:a16="http://schemas.microsoft.com/office/drawing/2014/main" val="436351168"/>
                  </a:ext>
                </a:extLst>
              </a:tr>
              <a:tr h="746206">
                <a:tc>
                  <a:txBody>
                    <a:bodyPr/>
                    <a:lstStyle/>
                    <a:p>
                      <a:pPr>
                        <a:lnSpc>
                          <a:spcPct val="115000"/>
                        </a:lnSpc>
                        <a:spcAft>
                          <a:spcPts val="0"/>
                        </a:spcAft>
                      </a:pPr>
                      <a:r>
                        <a:rPr lang="ru-RU" sz="2200" dirty="0">
                          <a:effectLst/>
                        </a:rPr>
                        <a:t>Открытый доступ</a:t>
                      </a:r>
                      <a:endParaRPr lang="ru-RU" sz="2200" dirty="0">
                        <a:solidFill>
                          <a:srgbClr val="000000"/>
                        </a:solidFill>
                        <a:effectLst/>
                        <a:latin typeface="Arial" panose="020B0604020202020204" pitchFamily="34" charset="0"/>
                        <a:ea typeface="Arial" panose="020B0604020202020204" pitchFamily="34" charset="0"/>
                      </a:endParaRPr>
                    </a:p>
                  </a:txBody>
                  <a:tcPr marL="49227" marR="49227" marT="49227" marB="49227"/>
                </a:tc>
                <a:tc>
                  <a:txBody>
                    <a:bodyPr/>
                    <a:lstStyle/>
                    <a:p>
                      <a:pPr>
                        <a:lnSpc>
                          <a:spcPct val="115000"/>
                        </a:lnSpc>
                        <a:spcAft>
                          <a:spcPts val="0"/>
                        </a:spcAft>
                      </a:pPr>
                      <a:r>
                        <a:rPr lang="ru-RU" sz="2200" dirty="0">
                          <a:effectLst/>
                        </a:rPr>
                        <a:t>Неудобный формат данных для работы с ними оффлайн (по крайней мере - для бесплатного пакета)</a:t>
                      </a:r>
                      <a:endParaRPr lang="ru-RU" sz="2200" dirty="0">
                        <a:solidFill>
                          <a:srgbClr val="000000"/>
                        </a:solidFill>
                        <a:effectLst/>
                        <a:latin typeface="Arial" panose="020B0604020202020204" pitchFamily="34" charset="0"/>
                        <a:ea typeface="Arial" panose="020B0604020202020204" pitchFamily="34" charset="0"/>
                      </a:endParaRPr>
                    </a:p>
                  </a:txBody>
                  <a:tcPr marL="49227" marR="49227" marT="49227" marB="49227"/>
                </a:tc>
                <a:extLst>
                  <a:ext uri="{0D108BD9-81ED-4DB2-BD59-A6C34878D82A}">
                    <a16:rowId xmlns:a16="http://schemas.microsoft.com/office/drawing/2014/main" val="1436911708"/>
                  </a:ext>
                </a:extLst>
              </a:tr>
              <a:tr h="746206">
                <a:tc>
                  <a:txBody>
                    <a:bodyPr/>
                    <a:lstStyle/>
                    <a:p>
                      <a:pPr>
                        <a:lnSpc>
                          <a:spcPct val="115000"/>
                        </a:lnSpc>
                        <a:spcAft>
                          <a:spcPts val="0"/>
                        </a:spcAft>
                      </a:pPr>
                      <a:r>
                        <a:rPr lang="ru-RU" sz="2200">
                          <a:effectLst/>
                        </a:rPr>
                        <a:t>Простой и достаточно современный интерфейс </a:t>
                      </a:r>
                      <a:endParaRPr lang="ru-RU" sz="2200">
                        <a:solidFill>
                          <a:srgbClr val="000000"/>
                        </a:solidFill>
                        <a:effectLst/>
                        <a:latin typeface="Arial" panose="020B0604020202020204" pitchFamily="34" charset="0"/>
                        <a:ea typeface="Arial" panose="020B0604020202020204" pitchFamily="34" charset="0"/>
                      </a:endParaRPr>
                    </a:p>
                  </a:txBody>
                  <a:tcPr marL="49227" marR="49227" marT="49227" marB="49227"/>
                </a:tc>
                <a:tc>
                  <a:txBody>
                    <a:bodyPr/>
                    <a:lstStyle/>
                    <a:p>
                      <a:pPr>
                        <a:lnSpc>
                          <a:spcPct val="115000"/>
                        </a:lnSpc>
                        <a:spcAft>
                          <a:spcPts val="0"/>
                        </a:spcAft>
                      </a:pPr>
                      <a:r>
                        <a:rPr lang="ru-RU" sz="2200">
                          <a:effectLst/>
                        </a:rPr>
                        <a:t>Впрочем, личный кабинет и формы создания пользовательских листов и подкорпусов оставляют желать лучшего</a:t>
                      </a:r>
                      <a:endParaRPr lang="ru-RU" sz="2200">
                        <a:solidFill>
                          <a:srgbClr val="000000"/>
                        </a:solidFill>
                        <a:effectLst/>
                        <a:latin typeface="Arial" panose="020B0604020202020204" pitchFamily="34" charset="0"/>
                        <a:ea typeface="Arial" panose="020B0604020202020204" pitchFamily="34" charset="0"/>
                      </a:endParaRPr>
                    </a:p>
                  </a:txBody>
                  <a:tcPr marL="49227" marR="49227" marT="49227" marB="49227"/>
                </a:tc>
                <a:extLst>
                  <a:ext uri="{0D108BD9-81ED-4DB2-BD59-A6C34878D82A}">
                    <a16:rowId xmlns:a16="http://schemas.microsoft.com/office/drawing/2014/main" val="3809047498"/>
                  </a:ext>
                </a:extLst>
              </a:tr>
              <a:tr h="1165451">
                <a:tc>
                  <a:txBody>
                    <a:bodyPr/>
                    <a:lstStyle/>
                    <a:p>
                      <a:pPr>
                        <a:lnSpc>
                          <a:spcPct val="115000"/>
                        </a:lnSpc>
                        <a:spcAft>
                          <a:spcPts val="0"/>
                        </a:spcAft>
                      </a:pPr>
                      <a:r>
                        <a:rPr lang="ru-RU" sz="2200">
                          <a:effectLst/>
                        </a:rPr>
                        <a:t>Несложный синтаксис поисковых запросов</a:t>
                      </a:r>
                      <a:endParaRPr lang="ru-RU" sz="2200">
                        <a:solidFill>
                          <a:srgbClr val="000000"/>
                        </a:solidFill>
                        <a:effectLst/>
                        <a:latin typeface="Arial" panose="020B0604020202020204" pitchFamily="34" charset="0"/>
                        <a:ea typeface="Arial" panose="020B0604020202020204" pitchFamily="34" charset="0"/>
                      </a:endParaRPr>
                    </a:p>
                  </a:txBody>
                  <a:tcPr marL="49227" marR="49227" marT="49227" marB="49227"/>
                </a:tc>
                <a:tc>
                  <a:txBody>
                    <a:bodyPr/>
                    <a:lstStyle/>
                    <a:p>
                      <a:pPr>
                        <a:lnSpc>
                          <a:spcPct val="115000"/>
                        </a:lnSpc>
                        <a:spcAft>
                          <a:spcPts val="0"/>
                        </a:spcAft>
                      </a:pPr>
                      <a:r>
                        <a:rPr lang="ru-RU" sz="2200" dirty="0">
                          <a:effectLst/>
                        </a:rPr>
                        <a:t>Нет всплывающих окон, которые показывали бы разметку слов при наведении на них курсора мыши, отсутствие семантической и синтаксической разметки</a:t>
                      </a:r>
                      <a:endParaRPr lang="ru-RU" sz="2200" dirty="0">
                        <a:solidFill>
                          <a:srgbClr val="000000"/>
                        </a:solidFill>
                        <a:effectLst/>
                        <a:latin typeface="Arial" panose="020B0604020202020204" pitchFamily="34" charset="0"/>
                        <a:ea typeface="Arial" panose="020B0604020202020204" pitchFamily="34" charset="0"/>
                      </a:endParaRPr>
                    </a:p>
                  </a:txBody>
                  <a:tcPr marL="49227" marR="49227" marT="49227" marB="49227"/>
                </a:tc>
                <a:extLst>
                  <a:ext uri="{0D108BD9-81ED-4DB2-BD59-A6C34878D82A}">
                    <a16:rowId xmlns:a16="http://schemas.microsoft.com/office/drawing/2014/main" val="3854377383"/>
                  </a:ext>
                </a:extLst>
              </a:tr>
            </a:tbl>
          </a:graphicData>
        </a:graphic>
      </p:graphicFrame>
    </p:spTree>
    <p:extLst>
      <p:ext uri="{BB962C8B-B14F-4D97-AF65-F5344CB8AC3E}">
        <p14:creationId xmlns:p14="http://schemas.microsoft.com/office/powerpoint/2010/main" val="26775048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D9CAE561-B00C-4EEB-9EA8-9023F4EB8E84}"/>
              </a:ext>
            </a:extLst>
          </p:cNvPr>
          <p:cNvSpPr>
            <a:spLocks noGrp="1"/>
          </p:cNvSpPr>
          <p:nvPr>
            <p:ph type="title"/>
          </p:nvPr>
        </p:nvSpPr>
        <p:spPr/>
        <p:txBody>
          <a:bodyPr/>
          <a:lstStyle/>
          <a:p>
            <a:r>
              <a:rPr lang="ru-RU" dirty="0"/>
              <a:t>Достоинства и недостатки</a:t>
            </a:r>
          </a:p>
        </p:txBody>
      </p:sp>
      <p:graphicFrame>
        <p:nvGraphicFramePr>
          <p:cNvPr id="4" name="Объект 3">
            <a:extLst>
              <a:ext uri="{FF2B5EF4-FFF2-40B4-BE49-F238E27FC236}">
                <a16:creationId xmlns:a16="http://schemas.microsoft.com/office/drawing/2014/main" id="{1AAF6679-6A36-44C7-8B34-56765E556D3D}"/>
              </a:ext>
            </a:extLst>
          </p:cNvPr>
          <p:cNvGraphicFramePr>
            <a:graphicFrameLocks noGrp="1"/>
          </p:cNvGraphicFramePr>
          <p:nvPr>
            <p:ph idx="1"/>
            <p:extLst>
              <p:ext uri="{D42A27DB-BD31-4B8C-83A1-F6EECF244321}">
                <p14:modId xmlns:p14="http://schemas.microsoft.com/office/powerpoint/2010/main" val="3765352680"/>
              </p:ext>
            </p:extLst>
          </p:nvPr>
        </p:nvGraphicFramePr>
        <p:xfrm>
          <a:off x="431442" y="2400165"/>
          <a:ext cx="11329116" cy="3916522"/>
        </p:xfrm>
        <a:graphic>
          <a:graphicData uri="http://schemas.openxmlformats.org/drawingml/2006/table">
            <a:tbl>
              <a:tblPr>
                <a:tableStyleId>{5C22544A-7EE6-4342-B048-85BDC9FD1C3A}</a:tableStyleId>
              </a:tblPr>
              <a:tblGrid>
                <a:gridCol w="5664558">
                  <a:extLst>
                    <a:ext uri="{9D8B030D-6E8A-4147-A177-3AD203B41FA5}">
                      <a16:colId xmlns:a16="http://schemas.microsoft.com/office/drawing/2014/main" val="369860325"/>
                    </a:ext>
                  </a:extLst>
                </a:gridCol>
                <a:gridCol w="5664558">
                  <a:extLst>
                    <a:ext uri="{9D8B030D-6E8A-4147-A177-3AD203B41FA5}">
                      <a16:colId xmlns:a16="http://schemas.microsoft.com/office/drawing/2014/main" val="1495768937"/>
                    </a:ext>
                  </a:extLst>
                </a:gridCol>
              </a:tblGrid>
              <a:tr h="536584">
                <a:tc>
                  <a:txBody>
                    <a:bodyPr/>
                    <a:lstStyle/>
                    <a:p>
                      <a:pPr algn="ctr">
                        <a:lnSpc>
                          <a:spcPct val="115000"/>
                        </a:lnSpc>
                        <a:spcAft>
                          <a:spcPts val="0"/>
                        </a:spcAft>
                      </a:pPr>
                      <a:r>
                        <a:rPr lang="ru-RU" sz="2400" b="1" dirty="0">
                          <a:solidFill>
                            <a:srgbClr val="1A3260"/>
                          </a:solidFill>
                          <a:effectLst/>
                          <a:latin typeface="+mn-lt"/>
                          <a:ea typeface="Arial" panose="020B0604020202020204" pitchFamily="34" charset="0"/>
                        </a:rPr>
                        <a:t>Плюсы</a:t>
                      </a:r>
                    </a:p>
                  </a:txBody>
                  <a:tcPr marL="49227" marR="49227" marT="49227" marB="49227"/>
                </a:tc>
                <a:tc>
                  <a:txBody>
                    <a:bodyPr/>
                    <a:lstStyle/>
                    <a:p>
                      <a:pPr algn="ctr">
                        <a:lnSpc>
                          <a:spcPct val="115000"/>
                        </a:lnSpc>
                        <a:spcAft>
                          <a:spcPts val="0"/>
                        </a:spcAft>
                      </a:pPr>
                      <a:r>
                        <a:rPr lang="ru-RU" sz="2400" b="1" dirty="0">
                          <a:solidFill>
                            <a:srgbClr val="1A3260"/>
                          </a:solidFill>
                          <a:effectLst/>
                          <a:latin typeface="+mn-lt"/>
                          <a:ea typeface="Arial" panose="020B0604020202020204" pitchFamily="34" charset="0"/>
                        </a:rPr>
                        <a:t>Минусы</a:t>
                      </a:r>
                    </a:p>
                  </a:txBody>
                  <a:tcPr marL="49227" marR="49227" marT="49227" marB="49227"/>
                </a:tc>
                <a:extLst>
                  <a:ext uri="{0D108BD9-81ED-4DB2-BD59-A6C34878D82A}">
                    <a16:rowId xmlns:a16="http://schemas.microsoft.com/office/drawing/2014/main" val="2151867676"/>
                  </a:ext>
                </a:extLst>
              </a:tr>
              <a:tr h="536584">
                <a:tc>
                  <a:txBody>
                    <a:bodyPr/>
                    <a:lstStyle/>
                    <a:p>
                      <a:pPr>
                        <a:lnSpc>
                          <a:spcPct val="115000"/>
                        </a:lnSpc>
                        <a:spcAft>
                          <a:spcPts val="0"/>
                        </a:spcAft>
                      </a:pPr>
                      <a:r>
                        <a:rPr lang="ru-RU" sz="2200" dirty="0">
                          <a:effectLst/>
                        </a:rPr>
                        <a:t>Большое количество подсказок, инструкций, глоссарий</a:t>
                      </a:r>
                      <a:endParaRPr lang="ru-RU" sz="2200" dirty="0">
                        <a:solidFill>
                          <a:srgbClr val="000000"/>
                        </a:solidFill>
                        <a:effectLst/>
                        <a:latin typeface="Arial" panose="020B0604020202020204" pitchFamily="34" charset="0"/>
                        <a:ea typeface="Arial" panose="020B0604020202020204" pitchFamily="34" charset="0"/>
                      </a:endParaRPr>
                    </a:p>
                  </a:txBody>
                  <a:tcPr marL="49227" marR="49227" marT="49227" marB="49227"/>
                </a:tc>
                <a:tc>
                  <a:txBody>
                    <a:bodyPr/>
                    <a:lstStyle/>
                    <a:p>
                      <a:pPr>
                        <a:lnSpc>
                          <a:spcPct val="115000"/>
                        </a:lnSpc>
                        <a:spcAft>
                          <a:spcPts val="0"/>
                        </a:spcAft>
                      </a:pPr>
                      <a:r>
                        <a:rPr lang="ru-RU" sz="2200" dirty="0">
                          <a:effectLst/>
                        </a:rPr>
                        <a:t>Отсутствие индикатора выполнения запроса, “</a:t>
                      </a:r>
                      <a:r>
                        <a:rPr lang="ru-RU" sz="2200" dirty="0" err="1">
                          <a:effectLst/>
                        </a:rPr>
                        <a:t>тормознутость</a:t>
                      </a:r>
                      <a:r>
                        <a:rPr lang="ru-RU" sz="2200" dirty="0">
                          <a:effectLst/>
                        </a:rPr>
                        <a:t>”</a:t>
                      </a:r>
                      <a:endParaRPr lang="ru-RU" sz="2200" dirty="0">
                        <a:solidFill>
                          <a:srgbClr val="000000"/>
                        </a:solidFill>
                        <a:effectLst/>
                        <a:latin typeface="Arial" panose="020B0604020202020204" pitchFamily="34" charset="0"/>
                        <a:ea typeface="Arial" panose="020B0604020202020204" pitchFamily="34" charset="0"/>
                      </a:endParaRPr>
                    </a:p>
                  </a:txBody>
                  <a:tcPr marL="49227" marR="49227" marT="49227" marB="49227"/>
                </a:tc>
                <a:extLst>
                  <a:ext uri="{0D108BD9-81ED-4DB2-BD59-A6C34878D82A}">
                    <a16:rowId xmlns:a16="http://schemas.microsoft.com/office/drawing/2014/main" val="2333242556"/>
                  </a:ext>
                </a:extLst>
              </a:tr>
              <a:tr h="746206">
                <a:tc>
                  <a:txBody>
                    <a:bodyPr/>
                    <a:lstStyle/>
                    <a:p>
                      <a:pPr>
                        <a:lnSpc>
                          <a:spcPct val="115000"/>
                        </a:lnSpc>
                        <a:spcAft>
                          <a:spcPts val="0"/>
                        </a:spcAft>
                      </a:pPr>
                      <a:r>
                        <a:rPr lang="ru-RU" sz="2200" dirty="0">
                          <a:effectLst/>
                        </a:rPr>
                        <a:t>Множество функций для поиска</a:t>
                      </a:r>
                      <a:endParaRPr lang="ru-RU" sz="2200" dirty="0">
                        <a:solidFill>
                          <a:srgbClr val="000000"/>
                        </a:solidFill>
                        <a:effectLst/>
                        <a:latin typeface="Arial" panose="020B0604020202020204" pitchFamily="34" charset="0"/>
                        <a:ea typeface="Arial" panose="020B0604020202020204" pitchFamily="34" charset="0"/>
                      </a:endParaRPr>
                    </a:p>
                  </a:txBody>
                  <a:tcPr marL="49227" marR="49227" marT="49227" marB="49227"/>
                </a:tc>
                <a:tc>
                  <a:txBody>
                    <a:bodyPr/>
                    <a:lstStyle/>
                    <a:p>
                      <a:pPr>
                        <a:lnSpc>
                          <a:spcPct val="115000"/>
                        </a:lnSpc>
                        <a:spcAft>
                          <a:spcPts val="0"/>
                        </a:spcAft>
                      </a:pPr>
                      <a:r>
                        <a:rPr lang="ru-RU" sz="2200" dirty="0">
                          <a:effectLst/>
                        </a:rPr>
                        <a:t>Не всегда возможно задать сложный запрос (с множеством указанных грамматических признаков)</a:t>
                      </a:r>
                      <a:endParaRPr lang="ru-RU" sz="2200" dirty="0">
                        <a:solidFill>
                          <a:srgbClr val="000000"/>
                        </a:solidFill>
                        <a:effectLst/>
                        <a:latin typeface="Arial" panose="020B0604020202020204" pitchFamily="34" charset="0"/>
                        <a:ea typeface="Arial" panose="020B0604020202020204" pitchFamily="34" charset="0"/>
                      </a:endParaRPr>
                    </a:p>
                  </a:txBody>
                  <a:tcPr marL="49227" marR="49227" marT="49227" marB="49227"/>
                </a:tc>
                <a:extLst>
                  <a:ext uri="{0D108BD9-81ED-4DB2-BD59-A6C34878D82A}">
                    <a16:rowId xmlns:a16="http://schemas.microsoft.com/office/drawing/2014/main" val="1730053710"/>
                  </a:ext>
                </a:extLst>
              </a:tr>
              <a:tr h="746206">
                <a:tc>
                  <a:txBody>
                    <a:bodyPr/>
                    <a:lstStyle/>
                    <a:p>
                      <a:pPr>
                        <a:lnSpc>
                          <a:spcPct val="115000"/>
                        </a:lnSpc>
                        <a:spcAft>
                          <a:spcPts val="0"/>
                        </a:spcAft>
                      </a:pPr>
                      <a:r>
                        <a:rPr lang="ru-RU" sz="2200">
                          <a:effectLst/>
                        </a:rPr>
                        <a:t>Много сфер применения (не только лингвистика)</a:t>
                      </a:r>
                      <a:endParaRPr lang="ru-RU" sz="2200">
                        <a:solidFill>
                          <a:srgbClr val="000000"/>
                        </a:solidFill>
                        <a:effectLst/>
                        <a:latin typeface="Arial" panose="020B0604020202020204" pitchFamily="34" charset="0"/>
                        <a:ea typeface="Arial" panose="020B0604020202020204" pitchFamily="34" charset="0"/>
                      </a:endParaRPr>
                    </a:p>
                  </a:txBody>
                  <a:tcPr marL="49227" marR="49227" marT="49227" marB="49227"/>
                </a:tc>
                <a:tc>
                  <a:txBody>
                    <a:bodyPr/>
                    <a:lstStyle/>
                    <a:p>
                      <a:pPr>
                        <a:lnSpc>
                          <a:spcPct val="115000"/>
                        </a:lnSpc>
                        <a:spcAft>
                          <a:spcPts val="0"/>
                        </a:spcAft>
                      </a:pPr>
                      <a:r>
                        <a:rPr lang="ru-RU" sz="2200" dirty="0">
                          <a:effectLst/>
                        </a:rPr>
                        <a:t>Достаточно большое количество ошибок: опечатки, случайно попавшие символы HTML-разметки, ошибочная разметка</a:t>
                      </a:r>
                      <a:endParaRPr lang="ru-RU" sz="2200" dirty="0">
                        <a:solidFill>
                          <a:srgbClr val="000000"/>
                        </a:solidFill>
                        <a:effectLst/>
                        <a:latin typeface="Arial" panose="020B0604020202020204" pitchFamily="34" charset="0"/>
                        <a:ea typeface="Arial" panose="020B0604020202020204" pitchFamily="34" charset="0"/>
                      </a:endParaRPr>
                    </a:p>
                  </a:txBody>
                  <a:tcPr marL="49227" marR="49227" marT="49227" marB="49227"/>
                </a:tc>
                <a:extLst>
                  <a:ext uri="{0D108BD9-81ED-4DB2-BD59-A6C34878D82A}">
                    <a16:rowId xmlns:a16="http://schemas.microsoft.com/office/drawing/2014/main" val="1772628017"/>
                  </a:ext>
                </a:extLst>
              </a:tr>
            </a:tbl>
          </a:graphicData>
        </a:graphic>
      </p:graphicFrame>
    </p:spTree>
    <p:extLst>
      <p:ext uri="{BB962C8B-B14F-4D97-AF65-F5344CB8AC3E}">
        <p14:creationId xmlns:p14="http://schemas.microsoft.com/office/powerpoint/2010/main" val="17040058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ABB7A7E-E98D-4A18-B7FD-7CAC664E660B}"/>
              </a:ext>
            </a:extLst>
          </p:cNvPr>
          <p:cNvSpPr>
            <a:spLocks noGrp="1"/>
          </p:cNvSpPr>
          <p:nvPr>
            <p:ph type="title"/>
          </p:nvPr>
        </p:nvSpPr>
        <p:spPr/>
        <p:txBody>
          <a:bodyPr/>
          <a:lstStyle/>
          <a:p>
            <a:endParaRPr lang="ru-RU"/>
          </a:p>
        </p:txBody>
      </p:sp>
      <p:sp>
        <p:nvSpPr>
          <p:cNvPr id="3" name="Объект 2">
            <a:extLst>
              <a:ext uri="{FF2B5EF4-FFF2-40B4-BE49-F238E27FC236}">
                <a16:creationId xmlns:a16="http://schemas.microsoft.com/office/drawing/2014/main" id="{A48A0A7C-1B3E-4ACD-B776-3A70E9B48813}"/>
              </a:ext>
            </a:extLst>
          </p:cNvPr>
          <p:cNvSpPr>
            <a:spLocks noGrp="1"/>
          </p:cNvSpPr>
          <p:nvPr>
            <p:ph idx="1"/>
          </p:nvPr>
        </p:nvSpPr>
        <p:spPr/>
        <p:txBody>
          <a:bodyPr/>
          <a:lstStyle/>
          <a:p>
            <a:endParaRPr lang="ru-RU"/>
          </a:p>
        </p:txBody>
      </p:sp>
      <p:pic>
        <p:nvPicPr>
          <p:cNvPr id="4" name="Рисунок 3">
            <a:extLst>
              <a:ext uri="{FF2B5EF4-FFF2-40B4-BE49-F238E27FC236}">
                <a16:creationId xmlns:a16="http://schemas.microsoft.com/office/drawing/2014/main" id="{9F0F91DE-A243-4EA9-B6AE-3BC7DD3F14C8}"/>
              </a:ext>
            </a:extLst>
          </p:cNvPr>
          <p:cNvPicPr>
            <a:picLocks noChangeAspect="1"/>
          </p:cNvPicPr>
          <p:nvPr/>
        </p:nvPicPr>
        <p:blipFill>
          <a:blip r:embed="rId2"/>
          <a:stretch>
            <a:fillRect/>
          </a:stretch>
        </p:blipFill>
        <p:spPr>
          <a:xfrm>
            <a:off x="-1" y="450765"/>
            <a:ext cx="12192000" cy="5728334"/>
          </a:xfrm>
          <a:prstGeom prst="rect">
            <a:avLst/>
          </a:prstGeom>
        </p:spPr>
      </p:pic>
    </p:spTree>
    <p:extLst>
      <p:ext uri="{BB962C8B-B14F-4D97-AF65-F5344CB8AC3E}">
        <p14:creationId xmlns:p14="http://schemas.microsoft.com/office/powerpoint/2010/main" val="2673697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13907AE-EB07-44B4-8021-2A84A651A6FA}"/>
              </a:ext>
            </a:extLst>
          </p:cNvPr>
          <p:cNvSpPr>
            <a:spLocks noGrp="1"/>
          </p:cNvSpPr>
          <p:nvPr>
            <p:ph type="title"/>
          </p:nvPr>
        </p:nvSpPr>
        <p:spPr/>
        <p:txBody>
          <a:bodyPr>
            <a:normAutofit/>
          </a:bodyPr>
          <a:lstStyle/>
          <a:p>
            <a:r>
              <a:rPr lang="ru-RU" sz="4800" dirty="0"/>
              <a:t>Содержание:</a:t>
            </a:r>
          </a:p>
        </p:txBody>
      </p:sp>
      <p:sp>
        <p:nvSpPr>
          <p:cNvPr id="3" name="Объект 2">
            <a:extLst>
              <a:ext uri="{FF2B5EF4-FFF2-40B4-BE49-F238E27FC236}">
                <a16:creationId xmlns:a16="http://schemas.microsoft.com/office/drawing/2014/main" id="{F69F9FF8-93AA-4A93-89D7-C949F8C6C201}"/>
              </a:ext>
            </a:extLst>
          </p:cNvPr>
          <p:cNvSpPr>
            <a:spLocks noGrp="1"/>
          </p:cNvSpPr>
          <p:nvPr>
            <p:ph idx="1"/>
          </p:nvPr>
        </p:nvSpPr>
        <p:spPr/>
        <p:txBody>
          <a:bodyPr>
            <a:normAutofit/>
          </a:bodyPr>
          <a:lstStyle/>
          <a:p>
            <a:r>
              <a:rPr lang="en-US" sz="2800" dirty="0"/>
              <a:t>1. </a:t>
            </a:r>
            <a:r>
              <a:rPr lang="ru-RU" sz="2800" dirty="0"/>
              <a:t>Информация о корпусе</a:t>
            </a:r>
          </a:p>
          <a:p>
            <a:r>
              <a:rPr lang="ru-RU" sz="2800" dirty="0"/>
              <a:t>2. Работа с корпусом</a:t>
            </a:r>
          </a:p>
          <a:p>
            <a:r>
              <a:rPr lang="ru-RU" sz="2800" dirty="0"/>
              <a:t>3. Поиск по корпусу</a:t>
            </a:r>
          </a:p>
          <a:p>
            <a:r>
              <a:rPr lang="ru-RU" sz="2800" dirty="0"/>
              <a:t>4. Примеры запросов </a:t>
            </a:r>
          </a:p>
          <a:p>
            <a:r>
              <a:rPr lang="ru-RU" sz="2800" dirty="0"/>
              <a:t>5. Достоинства и недостатки </a:t>
            </a:r>
          </a:p>
        </p:txBody>
      </p:sp>
    </p:spTree>
    <p:extLst>
      <p:ext uri="{BB962C8B-B14F-4D97-AF65-F5344CB8AC3E}">
        <p14:creationId xmlns:p14="http://schemas.microsoft.com/office/powerpoint/2010/main" val="2191800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9CF50955-A41C-4980-BD73-989A06F19661}"/>
              </a:ext>
            </a:extLst>
          </p:cNvPr>
          <p:cNvSpPr>
            <a:spLocks noGrp="1"/>
          </p:cNvSpPr>
          <p:nvPr>
            <p:ph type="title"/>
          </p:nvPr>
        </p:nvSpPr>
        <p:spPr/>
        <p:txBody>
          <a:bodyPr>
            <a:normAutofit/>
          </a:bodyPr>
          <a:lstStyle/>
          <a:p>
            <a:r>
              <a:rPr lang="ru" sz="4800" dirty="0"/>
              <a:t>Информация о корпусе</a:t>
            </a:r>
            <a:endParaRPr lang="ru-RU" sz="4800" dirty="0"/>
          </a:p>
        </p:txBody>
      </p:sp>
      <p:sp>
        <p:nvSpPr>
          <p:cNvPr id="3" name="Объект 2">
            <a:extLst>
              <a:ext uri="{FF2B5EF4-FFF2-40B4-BE49-F238E27FC236}">
                <a16:creationId xmlns:a16="http://schemas.microsoft.com/office/drawing/2014/main" id="{96ACE01B-A57E-40C2-8673-288650B6B3A2}"/>
              </a:ext>
            </a:extLst>
          </p:cNvPr>
          <p:cNvSpPr>
            <a:spLocks noGrp="1"/>
          </p:cNvSpPr>
          <p:nvPr>
            <p:ph idx="1"/>
          </p:nvPr>
        </p:nvSpPr>
        <p:spPr>
          <a:xfrm>
            <a:off x="269630" y="1852246"/>
            <a:ext cx="4880762" cy="4692141"/>
          </a:xfrm>
        </p:spPr>
        <p:txBody>
          <a:bodyPr>
            <a:normAutofit/>
          </a:bodyPr>
          <a:lstStyle/>
          <a:p>
            <a:pPr>
              <a:spcBef>
                <a:spcPts val="0"/>
              </a:spcBef>
            </a:pPr>
            <a:r>
              <a:rPr lang="ru" sz="2400" dirty="0"/>
              <a:t>NOW корпус создан Марком Дэвисом – </a:t>
            </a:r>
            <a:r>
              <a:rPr lang="ru-RU" sz="2400" dirty="0"/>
              <a:t>американским лингвистом, </a:t>
            </a:r>
            <a:r>
              <a:rPr lang="ru" sz="2400" dirty="0"/>
              <a:t>профессором университета Бригама Янга.</a:t>
            </a:r>
          </a:p>
          <a:p>
            <a:pPr>
              <a:spcBef>
                <a:spcPts val="0"/>
              </a:spcBef>
            </a:pPr>
            <a:r>
              <a:rPr lang="ru" sz="2400" dirty="0"/>
              <a:t>Содержит около 5 миллиардов слов, собранных из веб-газет и журналов с 2010 года.</a:t>
            </a:r>
          </a:p>
          <a:p>
            <a:pPr>
              <a:spcBef>
                <a:spcPts val="0"/>
              </a:spcBef>
            </a:pPr>
            <a:r>
              <a:rPr lang="ru" sz="2400" dirty="0"/>
              <a:t>Каждый день корпус пополняется на 5-6 миллионов слов.</a:t>
            </a:r>
          </a:p>
        </p:txBody>
      </p:sp>
      <p:pic>
        <p:nvPicPr>
          <p:cNvPr id="4" name="Shape 76">
            <a:extLst>
              <a:ext uri="{FF2B5EF4-FFF2-40B4-BE49-F238E27FC236}">
                <a16:creationId xmlns:a16="http://schemas.microsoft.com/office/drawing/2014/main" id="{1A168708-1F4B-4E03-B824-51CF510E68FA}"/>
              </a:ext>
            </a:extLst>
          </p:cNvPr>
          <p:cNvPicPr preferRelativeResize="0"/>
          <p:nvPr/>
        </p:nvPicPr>
        <p:blipFill>
          <a:blip r:embed="rId2">
            <a:alphaModFix/>
          </a:blip>
          <a:stretch>
            <a:fillRect/>
          </a:stretch>
        </p:blipFill>
        <p:spPr>
          <a:xfrm>
            <a:off x="5232454" y="1976619"/>
            <a:ext cx="6512412" cy="4694635"/>
          </a:xfrm>
          <a:prstGeom prst="rect">
            <a:avLst/>
          </a:prstGeom>
          <a:noFill/>
          <a:ln>
            <a:noFill/>
          </a:ln>
        </p:spPr>
      </p:pic>
    </p:spTree>
    <p:extLst>
      <p:ext uri="{BB962C8B-B14F-4D97-AF65-F5344CB8AC3E}">
        <p14:creationId xmlns:p14="http://schemas.microsoft.com/office/powerpoint/2010/main" val="9987624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8E605F4-B07B-41B1-9B2F-B93125EA6B0F}"/>
              </a:ext>
            </a:extLst>
          </p:cNvPr>
          <p:cNvSpPr>
            <a:spLocks noGrp="1"/>
          </p:cNvSpPr>
          <p:nvPr>
            <p:ph type="title"/>
          </p:nvPr>
        </p:nvSpPr>
        <p:spPr/>
        <p:txBody>
          <a:bodyPr>
            <a:normAutofit/>
          </a:bodyPr>
          <a:lstStyle/>
          <a:p>
            <a:r>
              <a:rPr lang="ru" sz="4800" dirty="0"/>
              <a:t>Работа с корпусом. </a:t>
            </a:r>
            <a:r>
              <a:rPr lang="ru-RU" sz="4800" dirty="0"/>
              <a:t>Дизайн</a:t>
            </a:r>
          </a:p>
        </p:txBody>
      </p:sp>
      <p:sp>
        <p:nvSpPr>
          <p:cNvPr id="3" name="Объект 2">
            <a:extLst>
              <a:ext uri="{FF2B5EF4-FFF2-40B4-BE49-F238E27FC236}">
                <a16:creationId xmlns:a16="http://schemas.microsoft.com/office/drawing/2014/main" id="{B6632F13-E6B6-4E79-907A-5C0607A75F1A}"/>
              </a:ext>
            </a:extLst>
          </p:cNvPr>
          <p:cNvSpPr>
            <a:spLocks noGrp="1"/>
          </p:cNvSpPr>
          <p:nvPr>
            <p:ph idx="1"/>
          </p:nvPr>
        </p:nvSpPr>
        <p:spPr>
          <a:xfrm>
            <a:off x="159658" y="2180496"/>
            <a:ext cx="4165600" cy="3833938"/>
          </a:xfrm>
        </p:spPr>
        <p:txBody>
          <a:bodyPr/>
          <a:lstStyle/>
          <a:p>
            <a:r>
              <a:rPr lang="ru-RU" sz="2400" dirty="0"/>
              <a:t>Новый интерфейс (аналогичный </a:t>
            </a:r>
            <a:r>
              <a:rPr lang="en-US" sz="2400" dirty="0"/>
              <a:t>COCA)</a:t>
            </a:r>
            <a:endParaRPr lang="ru-RU" sz="2400" dirty="0"/>
          </a:p>
          <a:p>
            <a:r>
              <a:rPr lang="ru-RU" sz="2400" dirty="0"/>
              <a:t>Помощь и интерактивные подсказки</a:t>
            </a:r>
          </a:p>
          <a:p>
            <a:r>
              <a:rPr lang="ru-RU" sz="2400" dirty="0"/>
              <a:t>Мобильная версия</a:t>
            </a:r>
            <a:endParaRPr lang="en-US" sz="2400" dirty="0"/>
          </a:p>
          <a:p>
            <a:r>
              <a:rPr lang="ru-RU" sz="2400" dirty="0"/>
              <a:t>Упрощенный синтаксис запросов</a:t>
            </a:r>
            <a:br>
              <a:rPr lang="ru-RU" sz="2400" dirty="0"/>
            </a:br>
            <a:br>
              <a:rPr lang="ru-RU" sz="2400" dirty="0"/>
            </a:br>
            <a:endParaRPr lang="ru-RU" dirty="0"/>
          </a:p>
        </p:txBody>
      </p:sp>
      <p:pic>
        <p:nvPicPr>
          <p:cNvPr id="4" name="Shape 82" descr="Снимок экрана 2017-10-22 в 14.29.21.png">
            <a:extLst>
              <a:ext uri="{FF2B5EF4-FFF2-40B4-BE49-F238E27FC236}">
                <a16:creationId xmlns:a16="http://schemas.microsoft.com/office/drawing/2014/main" id="{98C1521B-2B50-4DC9-8A9C-6DA8DE1BD1FA}"/>
              </a:ext>
            </a:extLst>
          </p:cNvPr>
          <p:cNvPicPr preferRelativeResize="0"/>
          <p:nvPr/>
        </p:nvPicPr>
        <p:blipFill>
          <a:blip r:embed="rId2">
            <a:alphaModFix/>
          </a:blip>
          <a:stretch>
            <a:fillRect/>
          </a:stretch>
        </p:blipFill>
        <p:spPr>
          <a:xfrm>
            <a:off x="4126460" y="1828800"/>
            <a:ext cx="7673653" cy="5029200"/>
          </a:xfrm>
          <a:prstGeom prst="rect">
            <a:avLst/>
          </a:prstGeom>
          <a:noFill/>
          <a:ln>
            <a:noFill/>
          </a:ln>
        </p:spPr>
      </p:pic>
      <p:sp>
        <p:nvSpPr>
          <p:cNvPr id="5" name="TextBox 4">
            <a:extLst>
              <a:ext uri="{FF2B5EF4-FFF2-40B4-BE49-F238E27FC236}">
                <a16:creationId xmlns:a16="http://schemas.microsoft.com/office/drawing/2014/main" id="{1731F4CA-8A34-4354-A4B4-FE2FBB6D8770}"/>
              </a:ext>
            </a:extLst>
          </p:cNvPr>
          <p:cNvSpPr txBox="1"/>
          <p:nvPr/>
        </p:nvSpPr>
        <p:spPr>
          <a:xfrm>
            <a:off x="178260" y="5434884"/>
            <a:ext cx="4146998" cy="830997"/>
          </a:xfrm>
          <a:prstGeom prst="rect">
            <a:avLst/>
          </a:prstGeom>
          <a:noFill/>
        </p:spPr>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ru-RU" sz="2400" b="0" i="0" u="none" strike="noStrike" kern="1200" cap="none" spc="0" normalizeH="0" baseline="0" noProof="0" dirty="0">
                <a:ln>
                  <a:noFill/>
                </a:ln>
                <a:solidFill>
                  <a:srgbClr val="FF0000"/>
                </a:solidFill>
                <a:effectLst/>
                <a:uLnTx/>
                <a:uFillTx/>
                <a:latin typeface="Corbel" panose="020B0503020204020204" pitchFamily="34" charset="0"/>
                <a:ea typeface="+mn-ea"/>
                <a:cs typeface="+mn-cs"/>
              </a:rPr>
              <a:t>Нет индикатора выполнения запроса</a:t>
            </a:r>
          </a:p>
        </p:txBody>
      </p:sp>
      <p:pic>
        <p:nvPicPr>
          <p:cNvPr id="6" name="image29.png">
            <a:extLst>
              <a:ext uri="{FF2B5EF4-FFF2-40B4-BE49-F238E27FC236}">
                <a16:creationId xmlns:a16="http://schemas.microsoft.com/office/drawing/2014/main" id="{3FCC7B9C-5A02-4681-90F8-EE4F5F6C2D66}"/>
              </a:ext>
            </a:extLst>
          </p:cNvPr>
          <p:cNvPicPr/>
          <p:nvPr/>
        </p:nvPicPr>
        <p:blipFill>
          <a:blip r:embed="rId3"/>
          <a:srcRect/>
          <a:stretch>
            <a:fillRect/>
          </a:stretch>
        </p:blipFill>
        <p:spPr>
          <a:xfrm>
            <a:off x="0" y="1828799"/>
            <a:ext cx="12192000" cy="4926843"/>
          </a:xfrm>
          <a:prstGeom prst="rect">
            <a:avLst/>
          </a:prstGeom>
          <a:ln/>
        </p:spPr>
      </p:pic>
    </p:spTree>
    <p:extLst>
      <p:ext uri="{BB962C8B-B14F-4D97-AF65-F5344CB8AC3E}">
        <p14:creationId xmlns:p14="http://schemas.microsoft.com/office/powerpoint/2010/main" val="1134154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barn(inVertical)">
                                      <p:cBhvr>
                                        <p:cTn id="15" dur="25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CB5A7D6F-B768-4CA0-BC10-47A1453B0234}"/>
              </a:ext>
            </a:extLst>
          </p:cNvPr>
          <p:cNvSpPr>
            <a:spLocks noGrp="1"/>
          </p:cNvSpPr>
          <p:nvPr>
            <p:ph type="title"/>
          </p:nvPr>
        </p:nvSpPr>
        <p:spPr/>
        <p:txBody>
          <a:bodyPr>
            <a:normAutofit/>
          </a:bodyPr>
          <a:lstStyle/>
          <a:p>
            <a:r>
              <a:rPr lang="ru-RU" sz="4800" dirty="0"/>
              <a:t>Слои разметки</a:t>
            </a:r>
          </a:p>
        </p:txBody>
      </p:sp>
      <p:sp>
        <p:nvSpPr>
          <p:cNvPr id="3" name="Объект 2">
            <a:extLst>
              <a:ext uri="{FF2B5EF4-FFF2-40B4-BE49-F238E27FC236}">
                <a16:creationId xmlns:a16="http://schemas.microsoft.com/office/drawing/2014/main" id="{D6EC2AA3-FEEE-4E23-8E45-12BE0709372A}"/>
              </a:ext>
            </a:extLst>
          </p:cNvPr>
          <p:cNvSpPr>
            <a:spLocks noGrp="1"/>
          </p:cNvSpPr>
          <p:nvPr>
            <p:ph idx="1"/>
          </p:nvPr>
        </p:nvSpPr>
        <p:spPr>
          <a:xfrm>
            <a:off x="177243" y="2776393"/>
            <a:ext cx="11029615" cy="2144332"/>
          </a:xfrm>
        </p:spPr>
        <p:txBody>
          <a:bodyPr>
            <a:normAutofit/>
          </a:bodyPr>
          <a:lstStyle/>
          <a:p>
            <a:r>
              <a:rPr lang="ru-RU" sz="2400" dirty="0"/>
              <a:t>Мета-разметка</a:t>
            </a:r>
          </a:p>
          <a:p>
            <a:endParaRPr lang="ru-RU" sz="2400" dirty="0"/>
          </a:p>
          <a:p>
            <a:endParaRPr lang="ru-RU" sz="2400" dirty="0"/>
          </a:p>
          <a:p>
            <a:endParaRPr lang="ru-RU" sz="2400" dirty="0"/>
          </a:p>
        </p:txBody>
      </p:sp>
      <p:pic>
        <p:nvPicPr>
          <p:cNvPr id="4" name="Shape 91" descr="Снимок экрана 2017-10-22 в 14.45.48.png">
            <a:extLst>
              <a:ext uri="{FF2B5EF4-FFF2-40B4-BE49-F238E27FC236}">
                <a16:creationId xmlns:a16="http://schemas.microsoft.com/office/drawing/2014/main" id="{F8D913BA-A4B2-4457-956B-D22EBBB706B5}"/>
              </a:ext>
            </a:extLst>
          </p:cNvPr>
          <p:cNvPicPr preferRelativeResize="0"/>
          <p:nvPr/>
        </p:nvPicPr>
        <p:blipFill rotWithShape="1">
          <a:blip r:embed="rId2">
            <a:alphaModFix/>
          </a:blip>
          <a:srcRect b="6349"/>
          <a:stretch/>
        </p:blipFill>
        <p:spPr>
          <a:xfrm>
            <a:off x="2816181" y="1957591"/>
            <a:ext cx="9375819" cy="2253802"/>
          </a:xfrm>
          <a:prstGeom prst="rect">
            <a:avLst/>
          </a:prstGeom>
          <a:noFill/>
          <a:ln>
            <a:noFill/>
          </a:ln>
        </p:spPr>
      </p:pic>
      <p:pic>
        <p:nvPicPr>
          <p:cNvPr id="6" name="Shape 90">
            <a:extLst>
              <a:ext uri="{FF2B5EF4-FFF2-40B4-BE49-F238E27FC236}">
                <a16:creationId xmlns:a16="http://schemas.microsoft.com/office/drawing/2014/main" id="{DE944041-6813-4037-93E5-BFD8E3A15A31}"/>
              </a:ext>
            </a:extLst>
          </p:cNvPr>
          <p:cNvPicPr preferRelativeResize="0"/>
          <p:nvPr/>
        </p:nvPicPr>
        <p:blipFill rotWithShape="1">
          <a:blip r:embed="rId3">
            <a:alphaModFix/>
          </a:blip>
          <a:srcRect b="65644"/>
          <a:stretch/>
        </p:blipFill>
        <p:spPr>
          <a:xfrm>
            <a:off x="2931886" y="4279160"/>
            <a:ext cx="9093750" cy="1750503"/>
          </a:xfrm>
          <a:prstGeom prst="rect">
            <a:avLst/>
          </a:prstGeom>
          <a:noFill/>
          <a:ln>
            <a:noFill/>
          </a:ln>
        </p:spPr>
      </p:pic>
      <p:sp>
        <p:nvSpPr>
          <p:cNvPr id="7" name="TextBox 6">
            <a:extLst>
              <a:ext uri="{FF2B5EF4-FFF2-40B4-BE49-F238E27FC236}">
                <a16:creationId xmlns:a16="http://schemas.microsoft.com/office/drawing/2014/main" id="{77DA875B-6030-4753-BB74-ACABA5DD551F}"/>
              </a:ext>
            </a:extLst>
          </p:cNvPr>
          <p:cNvSpPr txBox="1"/>
          <p:nvPr/>
        </p:nvSpPr>
        <p:spPr>
          <a:xfrm>
            <a:off x="43542" y="4807468"/>
            <a:ext cx="7314579" cy="461665"/>
          </a:xfrm>
          <a:prstGeom prst="rect">
            <a:avLst/>
          </a:prstGeom>
          <a:noFill/>
        </p:spPr>
        <p:txBody>
          <a:bodyPr wrap="square" rtlCol="0">
            <a:spAutoFit/>
          </a:bodyPr>
          <a:lstStyle/>
          <a:p>
            <a:pPr marL="306000" lvl="0" indent="-306000">
              <a:spcBef>
                <a:spcPct val="20000"/>
              </a:spcBef>
              <a:spcAft>
                <a:spcPts val="600"/>
              </a:spcAft>
              <a:buClr>
                <a:srgbClr val="4590B8"/>
              </a:buClr>
              <a:buSzPct val="92000"/>
              <a:buFont typeface="Wingdings 2" panose="05020102010507070707" pitchFamily="18" charset="2"/>
              <a:buChar char=""/>
            </a:pPr>
            <a:r>
              <a:rPr lang="ru-RU" sz="2400" dirty="0">
                <a:solidFill>
                  <a:srgbClr val="3D3D3D"/>
                </a:solidFill>
              </a:rPr>
              <a:t>Морфологическая</a:t>
            </a:r>
          </a:p>
        </p:txBody>
      </p:sp>
      <p:sp>
        <p:nvSpPr>
          <p:cNvPr id="8" name="TextBox 7">
            <a:extLst>
              <a:ext uri="{FF2B5EF4-FFF2-40B4-BE49-F238E27FC236}">
                <a16:creationId xmlns:a16="http://schemas.microsoft.com/office/drawing/2014/main" id="{69FE62F6-ABC0-42FB-B716-BE51DDE719B3}"/>
              </a:ext>
            </a:extLst>
          </p:cNvPr>
          <p:cNvSpPr txBox="1"/>
          <p:nvPr/>
        </p:nvSpPr>
        <p:spPr>
          <a:xfrm>
            <a:off x="177243" y="6097430"/>
            <a:ext cx="11848393" cy="461665"/>
          </a:xfrm>
          <a:prstGeom prst="rect">
            <a:avLst/>
          </a:prstGeom>
          <a:noFill/>
        </p:spPr>
        <p:txBody>
          <a:bodyPr wrap="square" rtlCol="0">
            <a:spAutoFit/>
          </a:bodyPr>
          <a:lstStyle/>
          <a:p>
            <a:pPr algn="ctr"/>
            <a:r>
              <a:rPr lang="ru-RU" sz="2400" dirty="0">
                <a:solidFill>
                  <a:srgbClr val="FF0000"/>
                </a:solidFill>
              </a:rPr>
              <a:t>НЕПОЛНАЯ СЕМАНТИЧЕСКАЯ РАЗМЕТКА И НЕТ СИНТАКСИЧЕСКОЙ </a:t>
            </a:r>
          </a:p>
        </p:txBody>
      </p:sp>
    </p:spTree>
    <p:extLst>
      <p:ext uri="{BB962C8B-B14F-4D97-AF65-F5344CB8AC3E}">
        <p14:creationId xmlns:p14="http://schemas.microsoft.com/office/powerpoint/2010/main" val="36560686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par>
                                <p:cTn id="8" presetID="22" presetClass="entr" presetSubtype="4"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down)">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down)">
                                      <p:cBhvr>
                                        <p:cTn id="15" dur="500"/>
                                        <p:tgtEl>
                                          <p:spTgt spid="7"/>
                                        </p:tgtEl>
                                      </p:cBhvr>
                                    </p:animEffect>
                                  </p:childTnLst>
                                </p:cTn>
                              </p:par>
                              <p:par>
                                <p:cTn id="16" presetID="22" presetClass="entr" presetSubtype="4"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4" fill="hold" nodeType="clickEffect">
                                  <p:stCondLst>
                                    <p:cond delay="0"/>
                                  </p:stCondLst>
                                  <p:childTnLst>
                                    <p:set>
                                      <p:cBhvr>
                                        <p:cTn id="22" dur="1" fill="hold">
                                          <p:stCondLst>
                                            <p:cond delay="0"/>
                                          </p:stCondLst>
                                        </p:cTn>
                                        <p:tgtEl>
                                          <p:spTgt spid="8">
                                            <p:txEl>
                                              <p:pRg st="0" end="0"/>
                                            </p:txEl>
                                          </p:spTgt>
                                        </p:tgtEl>
                                        <p:attrNameLst>
                                          <p:attrName>style.visibility</p:attrName>
                                        </p:attrNameLst>
                                      </p:cBhvr>
                                      <p:to>
                                        <p:strVal val="visible"/>
                                      </p:to>
                                    </p:set>
                                    <p:animEffect transition="in" filter="wipe(down)">
                                      <p:cBhvr>
                                        <p:cTn id="23"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B00E1A67-A01C-48BA-809C-5B33F6F18082}"/>
              </a:ext>
            </a:extLst>
          </p:cNvPr>
          <p:cNvSpPr>
            <a:spLocks noGrp="1"/>
          </p:cNvSpPr>
          <p:nvPr>
            <p:ph type="title"/>
          </p:nvPr>
        </p:nvSpPr>
        <p:spPr/>
        <p:txBody>
          <a:bodyPr>
            <a:normAutofit/>
          </a:bodyPr>
          <a:lstStyle/>
          <a:p>
            <a:r>
              <a:rPr lang="ru-RU" sz="4800" dirty="0"/>
              <a:t>ОФФЛАЙН РАБОТА</a:t>
            </a:r>
          </a:p>
        </p:txBody>
      </p:sp>
      <p:sp>
        <p:nvSpPr>
          <p:cNvPr id="3" name="Объект 2">
            <a:extLst>
              <a:ext uri="{FF2B5EF4-FFF2-40B4-BE49-F238E27FC236}">
                <a16:creationId xmlns:a16="http://schemas.microsoft.com/office/drawing/2014/main" id="{F05FD94D-6FB7-4499-95A2-7150C5EBAF1B}"/>
              </a:ext>
            </a:extLst>
          </p:cNvPr>
          <p:cNvSpPr>
            <a:spLocks noGrp="1"/>
          </p:cNvSpPr>
          <p:nvPr>
            <p:ph idx="1"/>
          </p:nvPr>
        </p:nvSpPr>
        <p:spPr>
          <a:xfrm>
            <a:off x="458361" y="2180496"/>
            <a:ext cx="3417602" cy="3678303"/>
          </a:xfrm>
        </p:spPr>
        <p:txBody>
          <a:bodyPr>
            <a:noAutofit/>
          </a:bodyPr>
          <a:lstStyle/>
          <a:p>
            <a:r>
              <a:rPr lang="ru-RU" sz="2400" dirty="0"/>
              <a:t>2 способа скачать:</a:t>
            </a:r>
          </a:p>
          <a:p>
            <a:pPr marL="342900" indent="-342900">
              <a:buFont typeface="+mj-lt"/>
              <a:buAutoNum type="arabicPeriod"/>
            </a:pPr>
            <a:r>
              <a:rPr lang="ru-RU" sz="2400" dirty="0"/>
              <a:t>Бесплатно (неполный корпус, неполная разметка)</a:t>
            </a:r>
          </a:p>
          <a:p>
            <a:pPr marL="342900" indent="-342900">
              <a:buFont typeface="+mj-lt"/>
              <a:buAutoNum type="arabicPeriod"/>
            </a:pPr>
            <a:r>
              <a:rPr lang="ru-RU" sz="2400" dirty="0"/>
              <a:t>Платно (полный корпус с последующим обновлением, расширенная разметка)</a:t>
            </a:r>
          </a:p>
        </p:txBody>
      </p:sp>
      <p:sp>
        <p:nvSpPr>
          <p:cNvPr id="4" name="TextBox 3">
            <a:extLst>
              <a:ext uri="{FF2B5EF4-FFF2-40B4-BE49-F238E27FC236}">
                <a16:creationId xmlns:a16="http://schemas.microsoft.com/office/drawing/2014/main" id="{300DAFEB-0519-4B90-8802-7579C3BC96E3}"/>
              </a:ext>
            </a:extLst>
          </p:cNvPr>
          <p:cNvSpPr txBox="1"/>
          <p:nvPr/>
        </p:nvSpPr>
        <p:spPr>
          <a:xfrm>
            <a:off x="458360" y="6092506"/>
            <a:ext cx="4940490" cy="461665"/>
          </a:xfrm>
          <a:prstGeom prst="rect">
            <a:avLst/>
          </a:prstGeom>
          <a:noFill/>
        </p:spPr>
        <p:txBody>
          <a:bodyPr wrap="square" rtlCol="0">
            <a:spAutoFit/>
          </a:bodyPr>
          <a:lstStyle/>
          <a:p>
            <a:r>
              <a:rPr lang="ru-RU" sz="2400" dirty="0">
                <a:solidFill>
                  <a:srgbClr val="FF0000"/>
                </a:solidFill>
              </a:rPr>
              <a:t>Неудобный формат</a:t>
            </a:r>
          </a:p>
        </p:txBody>
      </p:sp>
      <p:pic>
        <p:nvPicPr>
          <p:cNvPr id="5" name="image35.png">
            <a:extLst>
              <a:ext uri="{FF2B5EF4-FFF2-40B4-BE49-F238E27FC236}">
                <a16:creationId xmlns:a16="http://schemas.microsoft.com/office/drawing/2014/main" id="{A077D24D-A6EB-493F-9013-759D56328E16}"/>
              </a:ext>
            </a:extLst>
          </p:cNvPr>
          <p:cNvPicPr/>
          <p:nvPr/>
        </p:nvPicPr>
        <p:blipFill>
          <a:blip r:embed="rId2"/>
          <a:srcRect/>
          <a:stretch>
            <a:fillRect/>
          </a:stretch>
        </p:blipFill>
        <p:spPr>
          <a:xfrm>
            <a:off x="3794078" y="2000374"/>
            <a:ext cx="7974654" cy="4594742"/>
          </a:xfrm>
          <a:prstGeom prst="rect">
            <a:avLst/>
          </a:prstGeom>
          <a:ln/>
        </p:spPr>
      </p:pic>
    </p:spTree>
    <p:extLst>
      <p:ext uri="{BB962C8B-B14F-4D97-AF65-F5344CB8AC3E}">
        <p14:creationId xmlns:p14="http://schemas.microsoft.com/office/powerpoint/2010/main" val="3120801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31716EE4-3706-4F3D-BD1C-DFBFBF91000C}"/>
              </a:ext>
            </a:extLst>
          </p:cNvPr>
          <p:cNvSpPr>
            <a:spLocks noGrp="1"/>
          </p:cNvSpPr>
          <p:nvPr>
            <p:ph type="title"/>
          </p:nvPr>
        </p:nvSpPr>
        <p:spPr/>
        <p:txBody>
          <a:bodyPr>
            <a:normAutofit/>
          </a:bodyPr>
          <a:lstStyle/>
          <a:p>
            <a:r>
              <a:rPr lang="ru" sz="4800" dirty="0"/>
              <a:t>Поиск по корпусу</a:t>
            </a:r>
            <a:endParaRPr lang="ru-RU" sz="4800" dirty="0"/>
          </a:p>
        </p:txBody>
      </p:sp>
      <p:sp>
        <p:nvSpPr>
          <p:cNvPr id="3" name="Объект 2">
            <a:extLst>
              <a:ext uri="{FF2B5EF4-FFF2-40B4-BE49-F238E27FC236}">
                <a16:creationId xmlns:a16="http://schemas.microsoft.com/office/drawing/2014/main" id="{DEDE00F7-E378-445B-900C-39825736935A}"/>
              </a:ext>
            </a:extLst>
          </p:cNvPr>
          <p:cNvSpPr>
            <a:spLocks noGrp="1"/>
          </p:cNvSpPr>
          <p:nvPr>
            <p:ph idx="1"/>
          </p:nvPr>
        </p:nvSpPr>
        <p:spPr>
          <a:xfrm>
            <a:off x="581192" y="2180495"/>
            <a:ext cx="2597437" cy="4873448"/>
          </a:xfrm>
        </p:spPr>
        <p:txBody>
          <a:bodyPr>
            <a:normAutofit/>
          </a:bodyPr>
          <a:lstStyle/>
          <a:p>
            <a:pPr marL="457200" lvl="0" indent="-228600">
              <a:spcBef>
                <a:spcPts val="0"/>
              </a:spcBef>
              <a:buAutoNum type="arabicPeriod"/>
            </a:pPr>
            <a:r>
              <a:rPr lang="ru" sz="2800" dirty="0"/>
              <a:t>List</a:t>
            </a:r>
          </a:p>
          <a:p>
            <a:pPr marL="457200" lvl="0" indent="-228600">
              <a:spcBef>
                <a:spcPts val="0"/>
              </a:spcBef>
              <a:buAutoNum type="arabicPeriod"/>
            </a:pPr>
            <a:r>
              <a:rPr lang="ru" sz="2800" dirty="0"/>
              <a:t>Chart</a:t>
            </a:r>
          </a:p>
          <a:p>
            <a:pPr marL="457200" lvl="0" indent="-228600">
              <a:spcBef>
                <a:spcPts val="0"/>
              </a:spcBef>
              <a:buAutoNum type="arabicPeriod"/>
            </a:pPr>
            <a:r>
              <a:rPr lang="ru" sz="2800" dirty="0"/>
              <a:t>Collocates</a:t>
            </a:r>
          </a:p>
          <a:p>
            <a:pPr marL="457200" lvl="0" indent="-228600">
              <a:spcBef>
                <a:spcPts val="0"/>
              </a:spcBef>
              <a:buAutoNum type="arabicPeriod"/>
            </a:pPr>
            <a:r>
              <a:rPr lang="ru" sz="2800" dirty="0"/>
              <a:t>Compare</a:t>
            </a:r>
          </a:p>
          <a:p>
            <a:pPr marL="457200" lvl="0" indent="-228600">
              <a:spcBef>
                <a:spcPts val="0"/>
              </a:spcBef>
              <a:buAutoNum type="arabicPeriod"/>
            </a:pPr>
            <a:r>
              <a:rPr lang="ru" sz="2800" dirty="0"/>
              <a:t>KWIC</a:t>
            </a:r>
            <a:br>
              <a:rPr lang="ru" sz="2800" dirty="0"/>
            </a:br>
            <a:endParaRPr lang="ru" sz="2800" dirty="0"/>
          </a:p>
          <a:p>
            <a:endParaRPr lang="ru-RU" dirty="0"/>
          </a:p>
        </p:txBody>
      </p:sp>
      <p:pic>
        <p:nvPicPr>
          <p:cNvPr id="4" name="Shape 98">
            <a:extLst>
              <a:ext uri="{FF2B5EF4-FFF2-40B4-BE49-F238E27FC236}">
                <a16:creationId xmlns:a16="http://schemas.microsoft.com/office/drawing/2014/main" id="{0BE17440-B7DE-4FC1-ABB0-D52C1415D8E4}"/>
              </a:ext>
            </a:extLst>
          </p:cNvPr>
          <p:cNvPicPr preferRelativeResize="0"/>
          <p:nvPr/>
        </p:nvPicPr>
        <p:blipFill>
          <a:blip r:embed="rId2">
            <a:alphaModFix/>
          </a:blip>
          <a:stretch>
            <a:fillRect/>
          </a:stretch>
        </p:blipFill>
        <p:spPr>
          <a:xfrm>
            <a:off x="6763657" y="1901948"/>
            <a:ext cx="4994290" cy="4803651"/>
          </a:xfrm>
          <a:prstGeom prst="rect">
            <a:avLst/>
          </a:prstGeom>
          <a:noFill/>
          <a:ln>
            <a:noFill/>
          </a:ln>
        </p:spPr>
      </p:pic>
      <p:sp>
        <p:nvSpPr>
          <p:cNvPr id="6" name="Прямоугольник 5">
            <a:extLst>
              <a:ext uri="{FF2B5EF4-FFF2-40B4-BE49-F238E27FC236}">
                <a16:creationId xmlns:a16="http://schemas.microsoft.com/office/drawing/2014/main" id="{7A9FD394-8A79-468C-B238-CD65DC4DEB04}"/>
              </a:ext>
            </a:extLst>
          </p:cNvPr>
          <p:cNvSpPr/>
          <p:nvPr/>
        </p:nvSpPr>
        <p:spPr>
          <a:xfrm>
            <a:off x="3178629" y="2923468"/>
            <a:ext cx="6096000" cy="2554545"/>
          </a:xfrm>
          <a:prstGeom prst="rect">
            <a:avLst/>
          </a:prstGeom>
        </p:spPr>
        <p:txBody>
          <a:bodyPr>
            <a:spAutoFit/>
          </a:bodyPr>
          <a:lstStyle/>
          <a:p>
            <a:pPr marL="306000" lvl="0" indent="-306000">
              <a:spcAft>
                <a:spcPts val="600"/>
              </a:spcAft>
              <a:buClr>
                <a:srgbClr val="4590B8"/>
              </a:buClr>
              <a:buSzPct val="92000"/>
            </a:pPr>
            <a:r>
              <a:rPr lang="ru" sz="2800" dirty="0">
                <a:solidFill>
                  <a:srgbClr val="3D3D3D"/>
                </a:solidFill>
              </a:rPr>
              <a:t>Settings:</a:t>
            </a:r>
          </a:p>
          <a:p>
            <a:pPr marL="457200" lvl="0" indent="-228600">
              <a:spcAft>
                <a:spcPts val="600"/>
              </a:spcAft>
              <a:buClr>
                <a:srgbClr val="4590B8"/>
              </a:buClr>
              <a:buSzPct val="92000"/>
              <a:buFont typeface="Wingdings 2" panose="05020102010507070707" pitchFamily="18" charset="2"/>
              <a:buAutoNum type="arabicPeriod"/>
            </a:pPr>
            <a:r>
              <a:rPr lang="ru" sz="2800" dirty="0">
                <a:solidFill>
                  <a:srgbClr val="3D3D3D"/>
                </a:solidFill>
              </a:rPr>
              <a:t>Sections</a:t>
            </a:r>
          </a:p>
          <a:p>
            <a:pPr marL="457200" lvl="0" indent="-228600">
              <a:spcAft>
                <a:spcPts val="600"/>
              </a:spcAft>
              <a:buClr>
                <a:srgbClr val="4590B8"/>
              </a:buClr>
              <a:buSzPct val="92000"/>
              <a:buFont typeface="Wingdings 2" panose="05020102010507070707" pitchFamily="18" charset="2"/>
              <a:buAutoNum type="arabicPeriod"/>
            </a:pPr>
            <a:r>
              <a:rPr lang="ru" sz="2800" dirty="0">
                <a:solidFill>
                  <a:srgbClr val="3D3D3D"/>
                </a:solidFill>
              </a:rPr>
              <a:t>Texts/Virtual</a:t>
            </a:r>
          </a:p>
          <a:p>
            <a:pPr marL="457200" lvl="0" indent="-228600">
              <a:spcAft>
                <a:spcPts val="600"/>
              </a:spcAft>
              <a:buClr>
                <a:srgbClr val="4590B8"/>
              </a:buClr>
              <a:buSzPct val="92000"/>
              <a:buFont typeface="Wingdings 2" panose="05020102010507070707" pitchFamily="18" charset="2"/>
              <a:buAutoNum type="arabicPeriod"/>
            </a:pPr>
            <a:r>
              <a:rPr lang="ru" sz="2800" dirty="0">
                <a:solidFill>
                  <a:srgbClr val="3D3D3D"/>
                </a:solidFill>
              </a:rPr>
              <a:t>Sort/Limit</a:t>
            </a:r>
          </a:p>
          <a:p>
            <a:pPr marL="457200" lvl="0" indent="-228600">
              <a:spcAft>
                <a:spcPts val="600"/>
              </a:spcAft>
              <a:buClr>
                <a:srgbClr val="4590B8"/>
              </a:buClr>
              <a:buSzPct val="92000"/>
              <a:buFont typeface="Wingdings 2" panose="05020102010507070707" pitchFamily="18" charset="2"/>
              <a:buAutoNum type="arabicPeriod"/>
            </a:pPr>
            <a:r>
              <a:rPr lang="ru" sz="2800" dirty="0">
                <a:solidFill>
                  <a:srgbClr val="3D3D3D"/>
                </a:solidFill>
              </a:rPr>
              <a:t>Options</a:t>
            </a:r>
          </a:p>
        </p:txBody>
      </p:sp>
    </p:spTree>
    <p:extLst>
      <p:ext uri="{BB962C8B-B14F-4D97-AF65-F5344CB8AC3E}">
        <p14:creationId xmlns:p14="http://schemas.microsoft.com/office/powerpoint/2010/main" val="36299754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62387ECB-19FD-458D-BA09-BDBD91C4BE0A}"/>
              </a:ext>
            </a:extLst>
          </p:cNvPr>
          <p:cNvSpPr>
            <a:spLocks noGrp="1"/>
          </p:cNvSpPr>
          <p:nvPr>
            <p:ph type="title"/>
          </p:nvPr>
        </p:nvSpPr>
        <p:spPr/>
        <p:txBody>
          <a:bodyPr>
            <a:normAutofit/>
          </a:bodyPr>
          <a:lstStyle/>
          <a:p>
            <a:r>
              <a:rPr lang="ru-RU" sz="4800" dirty="0"/>
              <a:t>Возможности поиска</a:t>
            </a:r>
          </a:p>
        </p:txBody>
      </p:sp>
      <p:sp>
        <p:nvSpPr>
          <p:cNvPr id="3" name="Объект 2">
            <a:extLst>
              <a:ext uri="{FF2B5EF4-FFF2-40B4-BE49-F238E27FC236}">
                <a16:creationId xmlns:a16="http://schemas.microsoft.com/office/drawing/2014/main" id="{1B19DDEA-0F49-4D9A-B495-76082F03A70E}"/>
              </a:ext>
            </a:extLst>
          </p:cNvPr>
          <p:cNvSpPr>
            <a:spLocks noGrp="1"/>
          </p:cNvSpPr>
          <p:nvPr>
            <p:ph idx="1"/>
          </p:nvPr>
        </p:nvSpPr>
        <p:spPr/>
        <p:txBody>
          <a:bodyPr/>
          <a:lstStyle/>
          <a:p>
            <a:endParaRPr lang="ru-RU" dirty="0"/>
          </a:p>
        </p:txBody>
      </p:sp>
      <p:graphicFrame>
        <p:nvGraphicFramePr>
          <p:cNvPr id="4" name="Shape 105">
            <a:extLst>
              <a:ext uri="{FF2B5EF4-FFF2-40B4-BE49-F238E27FC236}">
                <a16:creationId xmlns:a16="http://schemas.microsoft.com/office/drawing/2014/main" id="{3844CC1D-160B-4A18-B7DD-37CB3B64FFE0}"/>
              </a:ext>
            </a:extLst>
          </p:cNvPr>
          <p:cNvGraphicFramePr/>
          <p:nvPr>
            <p:extLst>
              <p:ext uri="{D42A27DB-BD31-4B8C-83A1-F6EECF244321}">
                <p14:modId xmlns:p14="http://schemas.microsoft.com/office/powerpoint/2010/main" val="3840249329"/>
              </p:ext>
            </p:extLst>
          </p:nvPr>
        </p:nvGraphicFramePr>
        <p:xfrm>
          <a:off x="1723614" y="1992074"/>
          <a:ext cx="8744772" cy="4711378"/>
        </p:xfrm>
        <a:graphic>
          <a:graphicData uri="http://schemas.openxmlformats.org/drawingml/2006/table">
            <a:tbl>
              <a:tblPr>
                <a:noFill/>
              </a:tblPr>
              <a:tblGrid>
                <a:gridCol w="4372386">
                  <a:extLst>
                    <a:ext uri="{9D8B030D-6E8A-4147-A177-3AD203B41FA5}">
                      <a16:colId xmlns:a16="http://schemas.microsoft.com/office/drawing/2014/main" val="20000"/>
                    </a:ext>
                  </a:extLst>
                </a:gridCol>
                <a:gridCol w="4372386">
                  <a:extLst>
                    <a:ext uri="{9D8B030D-6E8A-4147-A177-3AD203B41FA5}">
                      <a16:colId xmlns:a16="http://schemas.microsoft.com/office/drawing/2014/main" val="20001"/>
                    </a:ext>
                  </a:extLst>
                </a:gridCol>
              </a:tblGrid>
              <a:tr h="520346">
                <a:tc>
                  <a:txBody>
                    <a:bodyPr/>
                    <a:lstStyle/>
                    <a:p>
                      <a:pPr lvl="0">
                        <a:spcBef>
                          <a:spcPts val="0"/>
                        </a:spcBef>
                        <a:buNone/>
                      </a:pPr>
                      <a:r>
                        <a:rPr lang="ru" sz="2400" b="1" dirty="0">
                          <a:solidFill>
                            <a:srgbClr val="1A3260"/>
                          </a:solidFill>
                          <a:latin typeface="+mn-lt"/>
                        </a:rPr>
                        <a:t>Тип запроса</a:t>
                      </a:r>
                    </a:p>
                  </a:txBody>
                  <a:tcPr marL="91425" marR="91425" marT="91425" marB="91425">
                    <a:noFill/>
                  </a:tcPr>
                </a:tc>
                <a:tc>
                  <a:txBody>
                    <a:bodyPr/>
                    <a:lstStyle/>
                    <a:p>
                      <a:pPr lvl="0">
                        <a:spcBef>
                          <a:spcPts val="0"/>
                        </a:spcBef>
                        <a:buNone/>
                      </a:pPr>
                      <a:r>
                        <a:rPr lang="ru" sz="2400" b="1" dirty="0">
                          <a:solidFill>
                            <a:srgbClr val="1A3260"/>
                          </a:solidFill>
                          <a:latin typeface="+mn-lt"/>
                        </a:rPr>
                        <a:t>Пример</a:t>
                      </a:r>
                    </a:p>
                  </a:txBody>
                  <a:tcPr marL="91425" marR="91425" marT="91425" marB="91425">
                    <a:noFill/>
                  </a:tcPr>
                </a:tc>
                <a:extLst>
                  <a:ext uri="{0D108BD9-81ED-4DB2-BD59-A6C34878D82A}">
                    <a16:rowId xmlns:a16="http://schemas.microsoft.com/office/drawing/2014/main" val="10000"/>
                  </a:ext>
                </a:extLst>
              </a:tr>
              <a:tr h="520346">
                <a:tc>
                  <a:txBody>
                    <a:bodyPr/>
                    <a:lstStyle/>
                    <a:p>
                      <a:pPr lvl="0">
                        <a:spcBef>
                          <a:spcPts val="0"/>
                        </a:spcBef>
                        <a:buNone/>
                      </a:pPr>
                      <a:r>
                        <a:rPr lang="en-US" sz="2000" dirty="0">
                          <a:latin typeface="+mn-lt"/>
                        </a:rPr>
                        <a:t>[</a:t>
                      </a:r>
                      <a:r>
                        <a:rPr lang="ru" sz="2000" dirty="0">
                          <a:latin typeface="+mn-lt"/>
                        </a:rPr>
                        <a:t>Одинокое</a:t>
                      </a:r>
                      <a:r>
                        <a:rPr lang="en-US" sz="2000" dirty="0">
                          <a:latin typeface="+mn-lt"/>
                        </a:rPr>
                        <a:t>]</a:t>
                      </a:r>
                      <a:r>
                        <a:rPr lang="ru" sz="2000" dirty="0">
                          <a:latin typeface="+mn-lt"/>
                        </a:rPr>
                        <a:t> слово</a:t>
                      </a:r>
                    </a:p>
                  </a:txBody>
                  <a:tcPr marL="91425" marR="91425" marT="91425" marB="91425"/>
                </a:tc>
                <a:tc>
                  <a:txBody>
                    <a:bodyPr/>
                    <a:lstStyle/>
                    <a:p>
                      <a:pPr lvl="0">
                        <a:spcBef>
                          <a:spcPts val="0"/>
                        </a:spcBef>
                        <a:buNone/>
                      </a:pPr>
                      <a:r>
                        <a:rPr lang="ru" sz="1000" dirty="0">
                          <a:solidFill>
                            <a:schemeClr val="dk2"/>
                          </a:solidFill>
                          <a:latin typeface="+mn-lt"/>
                          <a:ea typeface="Open Sans"/>
                          <a:cs typeface="Open Sans"/>
                          <a:sym typeface="Open Sans"/>
                        </a:rPr>
                        <a:t> </a:t>
                      </a:r>
                      <a:r>
                        <a:rPr lang="ru" sz="2000" dirty="0">
                          <a:solidFill>
                            <a:schemeClr val="dk2"/>
                          </a:solidFill>
                          <a:latin typeface="+mn-lt"/>
                        </a:rPr>
                        <a:t>mysterious, skew</a:t>
                      </a:r>
                    </a:p>
                  </a:txBody>
                  <a:tcPr marL="91425" marR="91425" marT="91425" marB="91425"/>
                </a:tc>
                <a:extLst>
                  <a:ext uri="{0D108BD9-81ED-4DB2-BD59-A6C34878D82A}">
                    <a16:rowId xmlns:a16="http://schemas.microsoft.com/office/drawing/2014/main" val="10001"/>
                  </a:ext>
                </a:extLst>
              </a:tr>
              <a:tr h="520346">
                <a:tc>
                  <a:txBody>
                    <a:bodyPr/>
                    <a:lstStyle/>
                    <a:p>
                      <a:pPr lvl="0">
                        <a:spcBef>
                          <a:spcPts val="0"/>
                        </a:spcBef>
                        <a:buNone/>
                      </a:pPr>
                      <a:r>
                        <a:rPr lang="ru" sz="2000" dirty="0">
                          <a:latin typeface="+mn-lt"/>
                        </a:rPr>
                        <a:t>Фраза</a:t>
                      </a:r>
                    </a:p>
                  </a:txBody>
                  <a:tcPr marL="91425" marR="91425" marT="91425" marB="91425"/>
                </a:tc>
                <a:tc>
                  <a:txBody>
                    <a:bodyPr/>
                    <a:lstStyle/>
                    <a:p>
                      <a:pPr lvl="0">
                        <a:spcBef>
                          <a:spcPts val="0"/>
                        </a:spcBef>
                        <a:buNone/>
                      </a:pPr>
                      <a:r>
                        <a:rPr lang="ru" sz="2000" dirty="0">
                          <a:latin typeface="+mn-lt"/>
                        </a:rPr>
                        <a:t>make up, on the other hand</a:t>
                      </a:r>
                    </a:p>
                  </a:txBody>
                  <a:tcPr marL="91425" marR="91425" marT="91425" marB="91425"/>
                </a:tc>
                <a:extLst>
                  <a:ext uri="{0D108BD9-81ED-4DB2-BD59-A6C34878D82A}">
                    <a16:rowId xmlns:a16="http://schemas.microsoft.com/office/drawing/2014/main" val="10002"/>
                  </a:ext>
                </a:extLst>
              </a:tr>
              <a:tr h="520346">
                <a:tc>
                  <a:txBody>
                    <a:bodyPr/>
                    <a:lstStyle/>
                    <a:p>
                      <a:pPr lvl="0">
                        <a:spcBef>
                          <a:spcPts val="0"/>
                        </a:spcBef>
                        <a:buNone/>
                      </a:pPr>
                      <a:r>
                        <a:rPr lang="ru" sz="2000" dirty="0">
                          <a:latin typeface="+mn-lt"/>
                        </a:rPr>
                        <a:t>Любое слово</a:t>
                      </a:r>
                    </a:p>
                  </a:txBody>
                  <a:tcPr marL="91425" marR="91425" marT="91425" marB="91425"/>
                </a:tc>
                <a:tc>
                  <a:txBody>
                    <a:bodyPr/>
                    <a:lstStyle/>
                    <a:p>
                      <a:pPr lvl="0">
                        <a:spcBef>
                          <a:spcPts val="0"/>
                        </a:spcBef>
                        <a:buNone/>
                      </a:pPr>
                      <a:r>
                        <a:rPr lang="ru" sz="2000" dirty="0">
                          <a:latin typeface="+mn-lt"/>
                        </a:rPr>
                        <a:t>more * than, * bit</a:t>
                      </a:r>
                    </a:p>
                  </a:txBody>
                  <a:tcPr marL="91425" marR="91425" marT="91425" marB="91425"/>
                </a:tc>
                <a:extLst>
                  <a:ext uri="{0D108BD9-81ED-4DB2-BD59-A6C34878D82A}">
                    <a16:rowId xmlns:a16="http://schemas.microsoft.com/office/drawing/2014/main" val="10003"/>
                  </a:ext>
                </a:extLst>
              </a:tr>
              <a:tr h="520346">
                <a:tc>
                  <a:txBody>
                    <a:bodyPr/>
                    <a:lstStyle/>
                    <a:p>
                      <a:pPr lvl="0">
                        <a:spcBef>
                          <a:spcPts val="0"/>
                        </a:spcBef>
                        <a:buNone/>
                      </a:pPr>
                      <a:r>
                        <a:rPr lang="ru" sz="2000">
                          <a:latin typeface="+mn-lt"/>
                        </a:rPr>
                        <a:t>Слово по формуле(wildcard)</a:t>
                      </a:r>
                    </a:p>
                  </a:txBody>
                  <a:tcPr marL="91425" marR="91425" marT="91425" marB="91425"/>
                </a:tc>
                <a:tc>
                  <a:txBody>
                    <a:bodyPr/>
                    <a:lstStyle/>
                    <a:p>
                      <a:pPr lvl="0">
                        <a:spcBef>
                          <a:spcPts val="0"/>
                        </a:spcBef>
                        <a:buNone/>
                      </a:pPr>
                      <a:r>
                        <a:rPr lang="ru" sz="2000">
                          <a:latin typeface="+mn-lt"/>
                        </a:rPr>
                        <a:t>*icity, *break*, b?t?er</a:t>
                      </a:r>
                    </a:p>
                  </a:txBody>
                  <a:tcPr marL="91425" marR="91425" marT="91425" marB="91425"/>
                </a:tc>
                <a:extLst>
                  <a:ext uri="{0D108BD9-81ED-4DB2-BD59-A6C34878D82A}">
                    <a16:rowId xmlns:a16="http://schemas.microsoft.com/office/drawing/2014/main" val="10004"/>
                  </a:ext>
                </a:extLst>
              </a:tr>
              <a:tr h="520346">
                <a:tc>
                  <a:txBody>
                    <a:bodyPr/>
                    <a:lstStyle/>
                    <a:p>
                      <a:pPr lvl="0">
                        <a:spcBef>
                          <a:spcPts val="0"/>
                        </a:spcBef>
                        <a:buNone/>
                      </a:pPr>
                      <a:r>
                        <a:rPr lang="ru" sz="2000">
                          <a:latin typeface="+mn-lt"/>
                        </a:rPr>
                        <a:t>Лемма</a:t>
                      </a:r>
                    </a:p>
                  </a:txBody>
                  <a:tcPr marL="91425" marR="91425" marT="91425" marB="91425"/>
                </a:tc>
                <a:tc>
                  <a:txBody>
                    <a:bodyPr/>
                    <a:lstStyle/>
                    <a:p>
                      <a:pPr lvl="0">
                        <a:spcBef>
                          <a:spcPts val="0"/>
                        </a:spcBef>
                        <a:buNone/>
                      </a:pPr>
                      <a:r>
                        <a:rPr lang="ru" sz="2000">
                          <a:latin typeface="+mn-lt"/>
                        </a:rPr>
                        <a:t>DECIDE, CURVE_n</a:t>
                      </a:r>
                    </a:p>
                  </a:txBody>
                  <a:tcPr marL="91425" marR="91425" marT="91425" marB="91425"/>
                </a:tc>
                <a:extLst>
                  <a:ext uri="{0D108BD9-81ED-4DB2-BD59-A6C34878D82A}">
                    <a16:rowId xmlns:a16="http://schemas.microsoft.com/office/drawing/2014/main" val="10005"/>
                  </a:ext>
                </a:extLst>
              </a:tr>
              <a:tr h="520346">
                <a:tc>
                  <a:txBody>
                    <a:bodyPr/>
                    <a:lstStyle/>
                    <a:p>
                      <a:pPr lvl="0">
                        <a:spcBef>
                          <a:spcPts val="0"/>
                        </a:spcBef>
                        <a:buNone/>
                      </a:pPr>
                      <a:r>
                        <a:rPr lang="ru" sz="2000">
                          <a:latin typeface="+mn-lt"/>
                        </a:rPr>
                        <a:t>Часть речи</a:t>
                      </a:r>
                    </a:p>
                  </a:txBody>
                  <a:tcPr marL="91425" marR="91425" marT="91425" marB="91425"/>
                </a:tc>
                <a:tc>
                  <a:txBody>
                    <a:bodyPr/>
                    <a:lstStyle/>
                    <a:p>
                      <a:pPr lvl="0">
                        <a:spcBef>
                          <a:spcPts val="0"/>
                        </a:spcBef>
                        <a:buNone/>
                      </a:pPr>
                      <a:r>
                        <a:rPr lang="ru" sz="2000">
                          <a:latin typeface="+mn-lt"/>
                        </a:rPr>
                        <a:t>rough NOUN, VERB money</a:t>
                      </a:r>
                    </a:p>
                  </a:txBody>
                  <a:tcPr marL="91425" marR="91425" marT="91425" marB="91425"/>
                </a:tc>
                <a:extLst>
                  <a:ext uri="{0D108BD9-81ED-4DB2-BD59-A6C34878D82A}">
                    <a16:rowId xmlns:a16="http://schemas.microsoft.com/office/drawing/2014/main" val="10006"/>
                  </a:ext>
                </a:extLst>
              </a:tr>
              <a:tr h="520346">
                <a:tc>
                  <a:txBody>
                    <a:bodyPr/>
                    <a:lstStyle/>
                    <a:p>
                      <a:pPr lvl="0" rtl="0">
                        <a:spcBef>
                          <a:spcPts val="0"/>
                        </a:spcBef>
                        <a:buNone/>
                      </a:pPr>
                      <a:r>
                        <a:rPr lang="ru" sz="2000">
                          <a:latin typeface="+mn-lt"/>
                        </a:rPr>
                        <a:t>”ИЛИ”</a:t>
                      </a:r>
                    </a:p>
                  </a:txBody>
                  <a:tcPr marL="91425" marR="91425" marT="91425" marB="91425"/>
                </a:tc>
                <a:tc>
                  <a:txBody>
                    <a:bodyPr/>
                    <a:lstStyle/>
                    <a:p>
                      <a:pPr lvl="0" rtl="0">
                        <a:spcBef>
                          <a:spcPts val="0"/>
                        </a:spcBef>
                        <a:buNone/>
                      </a:pPr>
                      <a:r>
                        <a:rPr lang="ru" sz="2000">
                          <a:latin typeface="+mn-lt"/>
                        </a:rPr>
                        <a:t>fast|slow, flat|apartment</a:t>
                      </a:r>
                    </a:p>
                  </a:txBody>
                  <a:tcPr marL="91425" marR="91425" marT="91425" marB="91425"/>
                </a:tc>
                <a:extLst>
                  <a:ext uri="{0D108BD9-81ED-4DB2-BD59-A6C34878D82A}">
                    <a16:rowId xmlns:a16="http://schemas.microsoft.com/office/drawing/2014/main" val="10007"/>
                  </a:ext>
                </a:extLst>
              </a:tr>
              <a:tr h="520346">
                <a:tc>
                  <a:txBody>
                    <a:bodyPr/>
                    <a:lstStyle/>
                    <a:p>
                      <a:pPr lvl="0" rtl="0">
                        <a:spcBef>
                          <a:spcPts val="0"/>
                        </a:spcBef>
                        <a:buNone/>
                      </a:pPr>
                      <a:r>
                        <a:rPr lang="ru" sz="2000" dirty="0">
                          <a:latin typeface="+mn-lt"/>
                        </a:rPr>
                        <a:t>“НЕ”</a:t>
                      </a:r>
                    </a:p>
                  </a:txBody>
                  <a:tcPr marL="91425" marR="91425" marT="91425" marB="91425"/>
                </a:tc>
                <a:tc>
                  <a:txBody>
                    <a:bodyPr/>
                    <a:lstStyle/>
                    <a:p>
                      <a:pPr lvl="0" rtl="0">
                        <a:spcBef>
                          <a:spcPts val="0"/>
                        </a:spcBef>
                        <a:buNone/>
                      </a:pPr>
                      <a:r>
                        <a:rPr lang="ru" sz="2000" dirty="0">
                          <a:latin typeface="+mn-lt"/>
                        </a:rPr>
                        <a:t>pretty -NOUN</a:t>
                      </a:r>
                    </a:p>
                  </a:txBody>
                  <a:tcPr marL="91425" marR="91425" marT="91425" marB="91425"/>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38548158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a:extLst>
              <a:ext uri="{FF2B5EF4-FFF2-40B4-BE49-F238E27FC236}">
                <a16:creationId xmlns:a16="http://schemas.microsoft.com/office/drawing/2014/main" id="{222BC297-8FE4-42B3-BAD6-CA292B4F5AF7}"/>
              </a:ext>
            </a:extLst>
          </p:cNvPr>
          <p:cNvSpPr>
            <a:spLocks noGrp="1"/>
          </p:cNvSpPr>
          <p:nvPr>
            <p:ph type="title"/>
          </p:nvPr>
        </p:nvSpPr>
        <p:spPr/>
        <p:txBody>
          <a:bodyPr>
            <a:normAutofit/>
          </a:bodyPr>
          <a:lstStyle/>
          <a:p>
            <a:r>
              <a:rPr lang="ru-RU" sz="4800" dirty="0"/>
              <a:t>Примеры запросов</a:t>
            </a:r>
          </a:p>
        </p:txBody>
      </p:sp>
      <p:sp>
        <p:nvSpPr>
          <p:cNvPr id="3" name="Объект 2">
            <a:extLst>
              <a:ext uri="{FF2B5EF4-FFF2-40B4-BE49-F238E27FC236}">
                <a16:creationId xmlns:a16="http://schemas.microsoft.com/office/drawing/2014/main" id="{D5F01F80-25D9-4882-9B3E-31AFA891BFFF}"/>
              </a:ext>
            </a:extLst>
          </p:cNvPr>
          <p:cNvSpPr>
            <a:spLocks noGrp="1"/>
          </p:cNvSpPr>
          <p:nvPr>
            <p:ph idx="1"/>
          </p:nvPr>
        </p:nvSpPr>
        <p:spPr/>
        <p:txBody>
          <a:bodyPr/>
          <a:lstStyle/>
          <a:p>
            <a:endParaRPr lang="ru-RU" dirty="0"/>
          </a:p>
        </p:txBody>
      </p:sp>
      <p:pic>
        <p:nvPicPr>
          <p:cNvPr id="4" name="Shape 111" descr="Снимок экрана 2017-10-22 в 15.48.51.png">
            <a:extLst>
              <a:ext uri="{FF2B5EF4-FFF2-40B4-BE49-F238E27FC236}">
                <a16:creationId xmlns:a16="http://schemas.microsoft.com/office/drawing/2014/main" id="{36D2A643-358F-4329-9B46-E0BB125191F4}"/>
              </a:ext>
            </a:extLst>
          </p:cNvPr>
          <p:cNvPicPr preferRelativeResize="0"/>
          <p:nvPr/>
        </p:nvPicPr>
        <p:blipFill rotWithShape="1">
          <a:blip r:embed="rId2">
            <a:alphaModFix/>
          </a:blip>
          <a:srcRect b="3273"/>
          <a:stretch/>
        </p:blipFill>
        <p:spPr>
          <a:xfrm>
            <a:off x="3503426" y="1882870"/>
            <a:ext cx="5185149" cy="4975130"/>
          </a:xfrm>
          <a:prstGeom prst="rect">
            <a:avLst/>
          </a:prstGeom>
          <a:noFill/>
          <a:ln>
            <a:noFill/>
          </a:ln>
        </p:spPr>
      </p:pic>
      <p:pic>
        <p:nvPicPr>
          <p:cNvPr id="5" name="Shape 112" descr="Снимок экрана 2017-10-22 в 15.49.09.png">
            <a:extLst>
              <a:ext uri="{FF2B5EF4-FFF2-40B4-BE49-F238E27FC236}">
                <a16:creationId xmlns:a16="http://schemas.microsoft.com/office/drawing/2014/main" id="{40663DC7-4823-4D8F-8970-FC0C7B948D2F}"/>
              </a:ext>
            </a:extLst>
          </p:cNvPr>
          <p:cNvPicPr preferRelativeResize="0"/>
          <p:nvPr/>
        </p:nvPicPr>
        <p:blipFill>
          <a:blip r:embed="rId3">
            <a:alphaModFix/>
          </a:blip>
          <a:stretch>
            <a:fillRect/>
          </a:stretch>
        </p:blipFill>
        <p:spPr>
          <a:xfrm>
            <a:off x="0" y="2585317"/>
            <a:ext cx="12192000" cy="2666171"/>
          </a:xfrm>
          <a:prstGeom prst="rect">
            <a:avLst/>
          </a:prstGeom>
          <a:noFill/>
          <a:ln>
            <a:noFill/>
          </a:ln>
        </p:spPr>
      </p:pic>
      <p:sp>
        <p:nvSpPr>
          <p:cNvPr id="6" name="TextBox 5">
            <a:extLst>
              <a:ext uri="{FF2B5EF4-FFF2-40B4-BE49-F238E27FC236}">
                <a16:creationId xmlns:a16="http://schemas.microsoft.com/office/drawing/2014/main" id="{792BE43F-E067-47E9-B6D5-06C00C388514}"/>
              </a:ext>
            </a:extLst>
          </p:cNvPr>
          <p:cNvSpPr txBox="1"/>
          <p:nvPr/>
        </p:nvSpPr>
        <p:spPr>
          <a:xfrm>
            <a:off x="8966579" y="1422650"/>
            <a:ext cx="3875964" cy="646331"/>
          </a:xfrm>
          <a:prstGeom prst="rect">
            <a:avLst/>
          </a:prstGeom>
          <a:noFill/>
        </p:spPr>
        <p:txBody>
          <a:bodyPr wrap="square" rtlCol="0">
            <a:spAutoFit/>
          </a:bodyPr>
          <a:lstStyle/>
          <a:p>
            <a:r>
              <a:rPr lang="en-US" dirty="0">
                <a:solidFill>
                  <a:schemeClr val="accent2">
                    <a:lumMod val="60000"/>
                    <a:lumOff val="40000"/>
                  </a:schemeClr>
                </a:solidFill>
                <a:hlinkClick r:id="rId4"/>
              </a:rPr>
              <a:t>https://corpus.byu.edu/now/</a:t>
            </a:r>
            <a:endParaRPr lang="ru-RU" dirty="0">
              <a:solidFill>
                <a:schemeClr val="accent2">
                  <a:lumMod val="60000"/>
                  <a:lumOff val="40000"/>
                </a:schemeClr>
              </a:solidFill>
            </a:endParaRPr>
          </a:p>
          <a:p>
            <a:endParaRPr lang="ru-RU" dirty="0"/>
          </a:p>
        </p:txBody>
      </p:sp>
    </p:spTree>
    <p:extLst>
      <p:ext uri="{BB962C8B-B14F-4D97-AF65-F5344CB8AC3E}">
        <p14:creationId xmlns:p14="http://schemas.microsoft.com/office/powerpoint/2010/main" val="2951221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nodeType="clickEffect">
                                  <p:stCondLst>
                                    <p:cond delay="0"/>
                                  </p:stCondLst>
                                  <p:childTnLst>
                                    <p:animEffect transition="out" filter="fade">
                                      <p:cBhvr>
                                        <p:cTn id="6" dur="1000"/>
                                        <p:tgtEl>
                                          <p:spTgt spid="4"/>
                                        </p:tgtEl>
                                      </p:cBhvr>
                                    </p:animEffect>
                                    <p:anim calcmode="lin" valueType="num">
                                      <p:cBhvr>
                                        <p:cTn id="7" dur="1000"/>
                                        <p:tgtEl>
                                          <p:spTgt spid="4"/>
                                        </p:tgtEl>
                                        <p:attrNameLst>
                                          <p:attrName>ppt_x</p:attrName>
                                        </p:attrNameLst>
                                      </p:cBhvr>
                                      <p:tavLst>
                                        <p:tav tm="0">
                                          <p:val>
                                            <p:strVal val="ppt_x"/>
                                          </p:val>
                                        </p:tav>
                                        <p:tav tm="100000">
                                          <p:val>
                                            <p:strVal val="ppt_x"/>
                                          </p:val>
                                        </p:tav>
                                      </p:tavLst>
                                    </p:anim>
                                    <p:anim calcmode="lin" valueType="num">
                                      <p:cBhvr>
                                        <p:cTn id="8" dur="1000"/>
                                        <p:tgtEl>
                                          <p:spTgt spid="4"/>
                                        </p:tgtEl>
                                        <p:attrNameLst>
                                          <p:attrName>ppt_y</p:attrName>
                                        </p:attrNameLst>
                                      </p:cBhvr>
                                      <p:tavLst>
                                        <p:tav tm="0">
                                          <p:val>
                                            <p:strVal val="ppt_y"/>
                                          </p:val>
                                        </p:tav>
                                        <p:tav tm="100000">
                                          <p:val>
                                            <p:strVal val="ppt_y+.1"/>
                                          </p:val>
                                        </p:tav>
                                      </p:tavLst>
                                    </p:anim>
                                    <p:set>
                                      <p:cBhvr>
                                        <p:cTn id="9" dur="1" fill="hold">
                                          <p:stCondLst>
                                            <p:cond delay="999"/>
                                          </p:stCondLst>
                                        </p:cTn>
                                        <p:tgtEl>
                                          <p:spTgt spid="4"/>
                                        </p:tgtEl>
                                        <p:attrNameLst>
                                          <p:attrName>style.visibility</p:attrName>
                                        </p:attrNameLst>
                                      </p:cBhvr>
                                      <p:to>
                                        <p:strVal val="hidden"/>
                                      </p:to>
                                    </p:set>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Дивиденд">
  <a:themeElements>
    <a:clrScheme name="Другая 3">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284F9A"/>
      </a:hlink>
      <a:folHlink>
        <a:srgbClr val="A5A5A5"/>
      </a:folHlink>
    </a:clrScheme>
    <a:fontScheme name="Дивиденд">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Дивиденд">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docProps/app.xml><?xml version="1.0" encoding="utf-8"?>
<Properties xmlns="http://schemas.openxmlformats.org/officeDocument/2006/extended-properties" xmlns:vt="http://schemas.openxmlformats.org/officeDocument/2006/docPropsVTypes">
  <Template>TM03457464[[fn=Дивиденд]]</Template>
  <TotalTime>144</TotalTime>
  <Words>546</Words>
  <Application>Microsoft Office PowerPoint</Application>
  <PresentationFormat>Широкоэкранный</PresentationFormat>
  <Paragraphs>95</Paragraphs>
  <Slides>14</Slides>
  <Notes>0</Notes>
  <HiddenSlides>1</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14</vt:i4>
      </vt:variant>
    </vt:vector>
  </HeadingPairs>
  <TitlesOfParts>
    <vt:vector size="20" baseType="lpstr">
      <vt:lpstr>Arial</vt:lpstr>
      <vt:lpstr>Corbel</vt:lpstr>
      <vt:lpstr>Gill Sans MT</vt:lpstr>
      <vt:lpstr>Open Sans</vt:lpstr>
      <vt:lpstr>Wingdings 2</vt:lpstr>
      <vt:lpstr>Дивиденд</vt:lpstr>
      <vt:lpstr>News of the web corpus</vt:lpstr>
      <vt:lpstr>Содержание:</vt:lpstr>
      <vt:lpstr>Информация о корпусе</vt:lpstr>
      <vt:lpstr>Работа с корпусом. Дизайн</vt:lpstr>
      <vt:lpstr>Слои разметки</vt:lpstr>
      <vt:lpstr>ОФФЛАЙН РАБОТА</vt:lpstr>
      <vt:lpstr>Поиск по корпусу</vt:lpstr>
      <vt:lpstr>Возможности поиска</vt:lpstr>
      <vt:lpstr>Примеры запросов</vt:lpstr>
      <vt:lpstr>Примеры запросов</vt:lpstr>
      <vt:lpstr>Сферы использования корпуса</vt:lpstr>
      <vt:lpstr>Достоинства и недостатки</vt:lpstr>
      <vt:lpstr>Достоинства и недостатки</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News of the web corpus</dc:title>
  <dc:creator>Павлова Марина Константиновна</dc:creator>
  <cp:lastModifiedBy>Павлова Марина Константиновна</cp:lastModifiedBy>
  <cp:revision>17</cp:revision>
  <dcterms:created xsi:type="dcterms:W3CDTF">2017-10-22T18:21:35Z</dcterms:created>
  <dcterms:modified xsi:type="dcterms:W3CDTF">2017-10-22T21:27:23Z</dcterms:modified>
</cp:coreProperties>
</file>

<file path=docProps/thumbnail.jpeg>
</file>